
<file path=[Content_Types].xml><?xml version="1.0" encoding="utf-8"?>
<Types xmlns="http://schemas.openxmlformats.org/package/2006/content-types">
  <Default Extension="bmp" ContentType="image/bmp"/>
  <Default Extension="gif" ContentType="image/gif"/>
  <Default Extension="jpeg" ContentType="image/jpg"/>
  <Default Extension="mov" ContentType="application/movie"/>
  <Default Extension="pdf" ContentType="application/pdf"/>
  <Default Extension="png" ContentType="image/png"/>
  <Default Extension="rels" ContentType="application/vnd.openxmlformats-package.relationships+xml"/>
  <Default Extension="tif" ContentType="image/tif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1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ommentAuthors" Target="commentAuthors.xml"/><Relationship Id="rId21" Type="http://schemas.openxmlformats.org/officeDocument/2006/relationships/slide" Target="slides/slide14.xml"/><Relationship Id="rId7" Type="http://schemas.openxmlformats.org/officeDocument/2006/relationships/notesMaster" Target="notesMasters/notes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viewProps" Target="viewProps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customXml" Target="../customXml/item1.xml"/><Relationship Id="rId1" Type="http://schemas.openxmlformats.org/officeDocument/2006/relationships/presProps" Target="presProps.xml"/><Relationship Id="rId6" Type="http://schemas.openxmlformats.org/officeDocument/2006/relationships/theme" Target="theme/theme1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customXml" Target="../customXml/item3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customXml" Target="../customXml/item2.xml"/>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eur en datum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Auteur en datum</a:t>
            </a:r>
          </a:p>
        </p:txBody>
      </p:sp>
      <p:sp>
        <p:nvSpPr>
          <p:cNvPr id="12" name="Naam presentati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Naam presentatie</a:t>
            </a:r>
          </a:p>
        </p:txBody>
      </p:sp>
      <p:sp>
        <p:nvSpPr>
          <p:cNvPr id="13" name="Hoofdtekst - niveau één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Ondertitel presentatie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Hoofdtekst - niveau één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Uiting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Groot f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Hoofdtekst - niveau één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eitinformatie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Feitinformatie</a:t>
            </a:r>
          </a:p>
        </p:txBody>
      </p:sp>
      <p:sp>
        <p:nvSpPr>
          <p:cNvPr id="108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oekenning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Toekenning</a:t>
            </a:r>
          </a:p>
        </p:txBody>
      </p:sp>
      <p:sp>
        <p:nvSpPr>
          <p:cNvPr id="116" name="Hoofdtekst - niveau één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“Bijzonder citaat”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driem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Afbeelding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Afbeelding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Afbeelding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Afbeelding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Naam presentati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Naam presentatie</a:t>
            </a:r>
          </a:p>
        </p:txBody>
      </p:sp>
      <p:sp>
        <p:nvSpPr>
          <p:cNvPr id="23" name="Auteur en datum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Auteur en datum</a:t>
            </a:r>
          </a:p>
        </p:txBody>
      </p:sp>
      <p:sp>
        <p:nvSpPr>
          <p:cNvPr id="24" name="Hoofdtekst - niveau één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Ondertitel presentatie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en f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Naam dia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Naam dia</a:t>
            </a:r>
          </a:p>
        </p:txBody>
      </p:sp>
      <p:sp>
        <p:nvSpPr>
          <p:cNvPr id="34" name="Hoofdtekst - niveau één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Ondertitel dia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Dianumm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Naam dia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Naam dia</a:t>
            </a:r>
          </a:p>
        </p:txBody>
      </p:sp>
      <p:sp>
        <p:nvSpPr>
          <p:cNvPr id="43" name="Ondertitel dia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Ondertitel dia</a:t>
            </a:r>
          </a:p>
        </p:txBody>
      </p:sp>
      <p:sp>
        <p:nvSpPr>
          <p:cNvPr id="44" name="Hoofdtekst - niveau één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Dia-opsommingstekst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Hoofdtekst - niveau één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Dia-opsommingstekst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, opsomm.,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ndertitel dia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Ondertitel dia</a:t>
            </a:r>
          </a:p>
        </p:txBody>
      </p:sp>
      <p:sp>
        <p:nvSpPr>
          <p:cNvPr id="61" name="Hoofdtekst - niveau één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Dia-opsommingstekst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660384004_1290x1720.jpg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Naam dia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Naam dia</a:t>
            </a:r>
          </a:p>
        </p:txBody>
      </p:sp>
      <p:sp>
        <p:nvSpPr>
          <p:cNvPr id="64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etitel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Sectietitel</a:t>
            </a:r>
          </a:p>
        </p:txBody>
      </p:sp>
      <p:sp>
        <p:nvSpPr>
          <p:cNvPr id="72" name="Dianumm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Naam dia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Naam dia</a:t>
            </a:r>
          </a:p>
        </p:txBody>
      </p:sp>
      <p:sp>
        <p:nvSpPr>
          <p:cNvPr id="80" name="Ondertitel dia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Ondertitel dia</a:t>
            </a:r>
          </a:p>
        </p:txBody>
      </p:sp>
      <p:sp>
        <p:nvSpPr>
          <p:cNvPr id="81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el agenda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Titel agenda</a:t>
            </a:r>
          </a:p>
        </p:txBody>
      </p:sp>
      <p:sp>
        <p:nvSpPr>
          <p:cNvPr id="89" name="Ondertitel agenda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Ondertitel agenda</a:t>
            </a:r>
          </a:p>
        </p:txBody>
      </p:sp>
      <p:sp>
        <p:nvSpPr>
          <p:cNvPr id="90" name="Hoofdtekst - niveau één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Agendaonderwerpen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am dia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Naam dia</a:t>
            </a:r>
          </a:p>
        </p:txBody>
      </p:sp>
      <p:sp>
        <p:nvSpPr>
          <p:cNvPr id="3" name="Hoofdtekst - niveau één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Dia-opsommingstekst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Dianumm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tif"/><Relationship Id="rId4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Relationship Id="rId3" Type="http://schemas.openxmlformats.org/officeDocument/2006/relationships/image" Target="../media/image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Relationship Id="rId3" Type="http://schemas.openxmlformats.org/officeDocument/2006/relationships/image" Target="../media/image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Relationship Id="rId3" Type="http://schemas.openxmlformats.org/officeDocument/2006/relationships/image" Target="../media/image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Relationship Id="rId3" Type="http://schemas.openxmlformats.org/officeDocument/2006/relationships/image" Target="../media/image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Relationship Id="rId3" Type="http://schemas.openxmlformats.org/officeDocument/2006/relationships/image" Target="../media/image2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Relationship Id="rId3" Type="http://schemas.openxmlformats.org/officeDocument/2006/relationships/image" Target="../media/image2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Relationship Id="rId3" Type="http://schemas.openxmlformats.org/officeDocument/2006/relationships/image" Target="../media/image2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Relationship Id="rId3" Type="http://schemas.openxmlformats.org/officeDocument/2006/relationships/image" Target="../media/image2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Relationship Id="rId3" Type="http://schemas.openxmlformats.org/officeDocument/2006/relationships/image" Target="../media/image2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Relationship Id="rId3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Relationship Id="rId3" Type="http://schemas.openxmlformats.org/officeDocument/2006/relationships/image" Target="../media/image2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Relationship Id="rId3" Type="http://schemas.openxmlformats.org/officeDocument/2006/relationships/image" Target="../media/image2.png"/><Relationship Id="rId4" Type="http://schemas.openxmlformats.org/officeDocument/2006/relationships/hyperlink" Target="mailto:technucational.adventures@gmail.com" TargetMode="Externa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youtube.com/results?search_query=maatje+onderwijs+robot" TargetMode="External"/><Relationship Id="rId3" Type="http://schemas.openxmlformats.org/officeDocument/2006/relationships/hyperlink" Target="http://noisolation.com/nl/av1/over-av1" TargetMode="External"/><Relationship Id="rId4" Type="http://schemas.openxmlformats.org/officeDocument/2006/relationships/hyperlink" Target="http://youtube.com/watch?v=96SXs8uQSzI" TargetMode="External"/><Relationship Id="rId5" Type="http://schemas.openxmlformats.org/officeDocument/2006/relationships/hyperlink" Target="http://www.codekinderen.nl" TargetMode="External"/><Relationship Id="rId6" Type="http://schemas.openxmlformats.org/officeDocument/2006/relationships/hyperlink" Target="http://codescool.odisee.be" TargetMode="External"/><Relationship Id="rId7" Type="http://schemas.openxmlformats.org/officeDocument/2006/relationships/image" Target="../media/image1.tif"/><Relationship Id="rId8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Relationship Id="rId3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Relationship Id="rId3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Relationship Id="rId3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Relationship Id="rId3" Type="http://schemas.openxmlformats.org/officeDocument/2006/relationships/image" Target="../media/image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Relationship Id="rId3" Type="http://schemas.openxmlformats.org/officeDocument/2006/relationships/image" Target="../media/image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Relationship Id="rId3" Type="http://schemas.openxmlformats.org/officeDocument/2006/relationships/image" Target="../media/image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Relationship Id="rId3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chermafbeelding 2025-01-02 om 12.10.57.png" descr="Schermafbeelding 2025-01-02 om 12.10.5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00864" y="48259"/>
            <a:ext cx="17982272" cy="11710645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Rechthoek"/>
          <p:cNvSpPr txBox="1"/>
          <p:nvPr/>
        </p:nvSpPr>
        <p:spPr>
          <a:xfrm>
            <a:off x="-1241" y="11522428"/>
            <a:ext cx="24386483" cy="218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algn="l" defTabSz="330200">
              <a:defRPr b="1" sz="1440">
                <a:solidFill>
                  <a:srgbClr val="000000"/>
                </a:solidFill>
              </a:defRPr>
            </a:lvl1pPr>
          </a:lstStyle>
          <a:p>
            <a:pPr/>
            <a:r>
              <a:t>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153" name="pasted-image.tiff" descr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41" y="11522428"/>
            <a:ext cx="7469348" cy="1349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Schermafbeelding 2025-01-02 om 11.47.50.png" descr="Schermafbeelding 2025-01-02 om 11.47.5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241" y="11522428"/>
            <a:ext cx="4097362" cy="2092834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Robotica in mijn klas"/>
          <p:cNvSpPr txBox="1"/>
          <p:nvPr/>
        </p:nvSpPr>
        <p:spPr>
          <a:xfrm>
            <a:off x="4285486" y="4330699"/>
            <a:ext cx="15298671" cy="505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Robotica in mijn klas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6" dur="1500" fill="hold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1" grpId="1"/>
      <p:bldP build="whole" bldLvl="1" animBg="1" rev="0" advAuto="0" spid="155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Auteur en datum"/>
          <p:cNvSpPr txBox="1"/>
          <p:nvPr>
            <p:ph type="body" idx="21"/>
          </p:nvPr>
        </p:nvSpPr>
        <p:spPr>
          <a:xfrm>
            <a:off x="-1241" y="11522428"/>
            <a:ext cx="24386483" cy="218549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330200">
              <a:defRPr sz="1440"/>
            </a:lvl1pPr>
          </a:lstStyle>
          <a:p>
            <a:pPr/>
            <a:r>
              <a:t>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206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41" y="11522428"/>
            <a:ext cx="7469348" cy="1349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Schermafbeelding 2025-01-02 om 11.47.50.png" descr="Schermafbeelding 2025-01-02 om 11.47.5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41" y="11522428"/>
            <a:ext cx="4097362" cy="2092834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Robosen K1"/>
          <p:cNvSpPr txBox="1"/>
          <p:nvPr>
            <p:ph type="ctrTitle"/>
          </p:nvPr>
        </p:nvSpPr>
        <p:spPr>
          <a:xfrm>
            <a:off x="1092418" y="23259"/>
            <a:ext cx="23278882" cy="1433164"/>
          </a:xfrm>
          <a:prstGeom prst="rect">
            <a:avLst/>
          </a:prstGeom>
        </p:spPr>
        <p:txBody>
          <a:bodyPr anchor="t"/>
          <a:lstStyle>
            <a:lvl1pPr algn="ctr" defTabSz="2048204">
              <a:defRPr spc="-173" sz="8652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Robosen K1</a:t>
            </a:r>
          </a:p>
        </p:txBody>
      </p:sp>
      <p:sp>
        <p:nvSpPr>
          <p:cNvPr id="209" name="Demo-mode…"/>
          <p:cNvSpPr txBox="1"/>
          <p:nvPr>
            <p:ph type="subTitle" idx="1"/>
          </p:nvPr>
        </p:nvSpPr>
        <p:spPr>
          <a:xfrm>
            <a:off x="1206500" y="1932897"/>
            <a:ext cx="21971000" cy="10494361"/>
          </a:xfrm>
          <a:prstGeom prst="rect">
            <a:avLst/>
          </a:prstGeom>
        </p:spPr>
        <p:txBody>
          <a:bodyPr/>
          <a:lstStyle/>
          <a:p>
            <a:pPr marL="609599" indent="-609599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Demo-mode</a:t>
            </a:r>
            <a:br/>
          </a:p>
          <a:p>
            <a:pPr marL="609599" indent="-609599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Programmeren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Auteur en datum"/>
          <p:cNvSpPr txBox="1"/>
          <p:nvPr>
            <p:ph type="body" idx="21"/>
          </p:nvPr>
        </p:nvSpPr>
        <p:spPr>
          <a:xfrm>
            <a:off x="-1241" y="11522428"/>
            <a:ext cx="24386483" cy="218549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330200">
              <a:defRPr sz="1440"/>
            </a:lvl1pPr>
          </a:lstStyle>
          <a:p>
            <a:pPr/>
            <a:r>
              <a:t>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212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41" y="11522428"/>
            <a:ext cx="7469348" cy="1349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Schermafbeelding 2025-01-02 om 11.47.50.png" descr="Schermafbeelding 2025-01-02 om 11.47.5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41" y="11522428"/>
            <a:ext cx="4097362" cy="2092834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Creatief…"/>
          <p:cNvSpPr txBox="1"/>
          <p:nvPr>
            <p:ph type="subTitle" idx="1"/>
          </p:nvPr>
        </p:nvSpPr>
        <p:spPr>
          <a:xfrm>
            <a:off x="1206500" y="1932897"/>
            <a:ext cx="21971000" cy="10494361"/>
          </a:xfrm>
          <a:prstGeom prst="rect">
            <a:avLst/>
          </a:prstGeom>
        </p:spPr>
        <p:txBody>
          <a:bodyPr/>
          <a:lstStyle/>
          <a:p>
            <a:pPr marL="609599" indent="-609599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Creatief</a:t>
            </a:r>
          </a:p>
          <a:p>
            <a:pPr lvl="2" marL="1828800" indent="-6096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Bouwen (Techniek)</a:t>
            </a:r>
            <a:br/>
          </a:p>
          <a:p>
            <a:pPr marL="609599" indent="-609599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Educatief</a:t>
            </a:r>
          </a:p>
          <a:p>
            <a:pPr lvl="2" marL="1828800" indent="-6096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B.v. reken- of taalopdrachten</a:t>
            </a:r>
          </a:p>
          <a:p>
            <a:pPr lvl="2" marL="1828800" indent="-6096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Aardrijkskunde</a:t>
            </a:r>
            <a:br/>
          </a:p>
          <a:p>
            <a:pPr marL="609599" indent="-609599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Programmeren</a:t>
            </a:r>
          </a:p>
          <a:p>
            <a:pPr lvl="2" marL="1828800" indent="-6096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Blokjes tot python</a:t>
            </a:r>
          </a:p>
        </p:txBody>
      </p:sp>
      <p:sp>
        <p:nvSpPr>
          <p:cNvPr id="215" name="Demo’s"/>
          <p:cNvSpPr txBox="1"/>
          <p:nvPr>
            <p:ph type="ctrTitle"/>
          </p:nvPr>
        </p:nvSpPr>
        <p:spPr>
          <a:xfrm>
            <a:off x="1092418" y="23259"/>
            <a:ext cx="23278882" cy="1433164"/>
          </a:xfrm>
          <a:prstGeom prst="rect">
            <a:avLst/>
          </a:prstGeom>
        </p:spPr>
        <p:txBody>
          <a:bodyPr anchor="t"/>
          <a:lstStyle>
            <a:lvl1pPr algn="ctr" defTabSz="2048204">
              <a:defRPr spc="-173" sz="8652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Demo’s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1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Auteur en datum"/>
          <p:cNvSpPr txBox="1"/>
          <p:nvPr>
            <p:ph type="body" idx="21"/>
          </p:nvPr>
        </p:nvSpPr>
        <p:spPr>
          <a:xfrm>
            <a:off x="-1241" y="11522428"/>
            <a:ext cx="24386483" cy="218549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330200">
              <a:defRPr sz="1440"/>
            </a:lvl1pPr>
          </a:lstStyle>
          <a:p>
            <a:pPr/>
            <a:r>
              <a:t>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218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41" y="11522428"/>
            <a:ext cx="7469348" cy="1349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Schermafbeelding 2025-01-02 om 11.47.50.png" descr="Schermafbeelding 2025-01-02 om 11.47.5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41" y="11522428"/>
            <a:ext cx="4097362" cy="2092834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Luka"/>
          <p:cNvSpPr txBox="1"/>
          <p:nvPr>
            <p:ph type="ctrTitle"/>
          </p:nvPr>
        </p:nvSpPr>
        <p:spPr>
          <a:xfrm>
            <a:off x="1092418" y="23259"/>
            <a:ext cx="23278882" cy="1433164"/>
          </a:xfrm>
          <a:prstGeom prst="rect">
            <a:avLst/>
          </a:prstGeom>
        </p:spPr>
        <p:txBody>
          <a:bodyPr anchor="t"/>
          <a:lstStyle>
            <a:lvl1pPr algn="ctr" defTabSz="2048204">
              <a:defRPr spc="-173" sz="8652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Luka</a:t>
            </a:r>
          </a:p>
        </p:txBody>
      </p:sp>
      <p:sp>
        <p:nvSpPr>
          <p:cNvPr id="221" name="Voorlees-hulp…"/>
          <p:cNvSpPr txBox="1"/>
          <p:nvPr>
            <p:ph type="subTitle" idx="1"/>
          </p:nvPr>
        </p:nvSpPr>
        <p:spPr>
          <a:xfrm>
            <a:off x="1206500" y="1958297"/>
            <a:ext cx="21971000" cy="10494361"/>
          </a:xfrm>
          <a:prstGeom prst="rect">
            <a:avLst/>
          </a:prstGeom>
        </p:spPr>
        <p:txBody>
          <a:bodyPr/>
          <a:lstStyle/>
          <a:p>
            <a:pPr marL="609599" indent="-609599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Voorlees-hulp</a:t>
            </a:r>
          </a:p>
          <a:p>
            <a:pPr lvl="2" marL="1828800" indent="-6096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Duizenden boekjes, o.m. 20.000 Engels &amp; 160 Nederlands</a:t>
            </a:r>
          </a:p>
          <a:p>
            <a:pPr lvl="2" marL="1828800" indent="-6096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609599" indent="-609599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Kosten: </a:t>
            </a:r>
          </a:p>
          <a:p>
            <a:pPr lvl="2" marL="1828800" indent="-6096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Robot €100 - €150 (soms lastig verkrijgbaar)</a:t>
            </a:r>
          </a:p>
          <a:p>
            <a:pPr lvl="2" marL="1828800" indent="-6096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Boekjes €6,95 - €17,95</a:t>
            </a:r>
          </a:p>
          <a:p>
            <a:pPr lvl="2" marL="1828800" indent="-6096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Software €1,10 - €2,20 per boekje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2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Auteur en datum"/>
          <p:cNvSpPr txBox="1"/>
          <p:nvPr>
            <p:ph type="body" idx="21"/>
          </p:nvPr>
        </p:nvSpPr>
        <p:spPr>
          <a:xfrm>
            <a:off x="-1241" y="11522428"/>
            <a:ext cx="24386483" cy="218549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330200">
              <a:defRPr sz="1440"/>
            </a:lvl1pPr>
          </a:lstStyle>
          <a:p>
            <a:pPr/>
            <a:r>
              <a:t>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224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41" y="11522428"/>
            <a:ext cx="7469348" cy="1349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Schermafbeelding 2025-01-02 om 11.47.50.png" descr="Schermafbeelding 2025-01-02 om 11.47.5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41" y="11522428"/>
            <a:ext cx="4097362" cy="2092834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mBot"/>
          <p:cNvSpPr txBox="1"/>
          <p:nvPr>
            <p:ph type="ctrTitle"/>
          </p:nvPr>
        </p:nvSpPr>
        <p:spPr>
          <a:xfrm>
            <a:off x="1092418" y="23259"/>
            <a:ext cx="23278882" cy="1433164"/>
          </a:xfrm>
          <a:prstGeom prst="rect">
            <a:avLst/>
          </a:prstGeom>
        </p:spPr>
        <p:txBody>
          <a:bodyPr anchor="t"/>
          <a:lstStyle>
            <a:lvl1pPr algn="ctr" defTabSz="2048204">
              <a:defRPr spc="-173" sz="8652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mBot</a:t>
            </a:r>
          </a:p>
        </p:txBody>
      </p:sp>
      <p:sp>
        <p:nvSpPr>
          <p:cNvPr id="227" name="Bouwpakket…"/>
          <p:cNvSpPr txBox="1"/>
          <p:nvPr>
            <p:ph type="subTitle" idx="1"/>
          </p:nvPr>
        </p:nvSpPr>
        <p:spPr>
          <a:xfrm>
            <a:off x="1206500" y="1932897"/>
            <a:ext cx="21971000" cy="10494361"/>
          </a:xfrm>
          <a:prstGeom prst="rect">
            <a:avLst/>
          </a:prstGeom>
        </p:spPr>
        <p:txBody>
          <a:bodyPr/>
          <a:lstStyle/>
          <a:p>
            <a:pPr marL="609599" indent="-609599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Bouwpakket</a:t>
            </a:r>
          </a:p>
          <a:p>
            <a:pPr lvl="2" marL="1828800" indent="-6096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Sensoren</a:t>
            </a:r>
          </a:p>
          <a:p>
            <a:pPr lvl="2" marL="1828800" indent="-6096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Motoren</a:t>
            </a:r>
          </a:p>
          <a:p>
            <a:pPr lvl="2" marL="1828800" indent="-6096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Indicatoren</a:t>
            </a:r>
          </a:p>
          <a:p>
            <a:pPr marL="609599" indent="-609599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609599" indent="-609599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Kosten: vanaf €90,-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2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Auteur en datum"/>
          <p:cNvSpPr txBox="1"/>
          <p:nvPr>
            <p:ph type="body" idx="21"/>
          </p:nvPr>
        </p:nvSpPr>
        <p:spPr>
          <a:xfrm>
            <a:off x="-1241" y="11522428"/>
            <a:ext cx="24386483" cy="218549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330200">
              <a:defRPr sz="1440"/>
            </a:lvl1pPr>
          </a:lstStyle>
          <a:p>
            <a:pPr/>
            <a:r>
              <a:t>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230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41" y="11522428"/>
            <a:ext cx="7469348" cy="1349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Schermafbeelding 2025-01-02 om 11.47.50.png" descr="Schermafbeelding 2025-01-02 om 11.47.5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41" y="11522428"/>
            <a:ext cx="4097362" cy="2092834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Ozobot"/>
          <p:cNvSpPr txBox="1"/>
          <p:nvPr>
            <p:ph type="ctrTitle"/>
          </p:nvPr>
        </p:nvSpPr>
        <p:spPr>
          <a:xfrm>
            <a:off x="1092418" y="23259"/>
            <a:ext cx="23278882" cy="1433164"/>
          </a:xfrm>
          <a:prstGeom prst="rect">
            <a:avLst/>
          </a:prstGeom>
        </p:spPr>
        <p:txBody>
          <a:bodyPr anchor="t"/>
          <a:lstStyle>
            <a:lvl1pPr algn="ctr" defTabSz="2048204">
              <a:defRPr spc="-173" sz="8652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Ozobot</a:t>
            </a:r>
          </a:p>
        </p:txBody>
      </p:sp>
      <p:sp>
        <p:nvSpPr>
          <p:cNvPr id="233" name="Kant en klare robot…"/>
          <p:cNvSpPr txBox="1"/>
          <p:nvPr>
            <p:ph type="subTitle" idx="1"/>
          </p:nvPr>
        </p:nvSpPr>
        <p:spPr>
          <a:xfrm>
            <a:off x="1206500" y="1978992"/>
            <a:ext cx="21971000" cy="10494361"/>
          </a:xfrm>
          <a:prstGeom prst="rect">
            <a:avLst/>
          </a:prstGeom>
        </p:spPr>
        <p:txBody>
          <a:bodyPr/>
          <a:lstStyle/>
          <a:p>
            <a:pPr marL="609599" indent="-609599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Kant en klare robot</a:t>
            </a:r>
          </a:p>
          <a:p>
            <a:pPr lvl="2" marL="1828800" indent="-6096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Meerdere manieren om te programmeren</a:t>
            </a:r>
          </a:p>
          <a:p>
            <a:pPr lvl="2" marL="1828800" indent="-6096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Veel gratis lesmateriaal</a:t>
            </a:r>
          </a:p>
          <a:p>
            <a:pPr marL="609599" indent="-609599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609599" indent="-609599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Kosten: Bit €150,-  Evo €270,-</a:t>
            </a:r>
            <a:br/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3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Auteur en datum"/>
          <p:cNvSpPr txBox="1"/>
          <p:nvPr>
            <p:ph type="body" idx="21"/>
          </p:nvPr>
        </p:nvSpPr>
        <p:spPr>
          <a:xfrm>
            <a:off x="-1241" y="11522428"/>
            <a:ext cx="24386483" cy="218549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330200">
              <a:defRPr sz="1440"/>
            </a:lvl1pPr>
          </a:lstStyle>
          <a:p>
            <a:pPr/>
            <a:r>
              <a:t>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236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41" y="11522428"/>
            <a:ext cx="7469348" cy="1349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Schermafbeelding 2025-01-02 om 11.47.50.png" descr="Schermafbeelding 2025-01-02 om 11.47.5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41" y="11522428"/>
            <a:ext cx="4097362" cy="2092834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Photon"/>
          <p:cNvSpPr txBox="1"/>
          <p:nvPr>
            <p:ph type="ctrTitle"/>
          </p:nvPr>
        </p:nvSpPr>
        <p:spPr>
          <a:xfrm>
            <a:off x="1092418" y="23259"/>
            <a:ext cx="23278882" cy="1433164"/>
          </a:xfrm>
          <a:prstGeom prst="rect">
            <a:avLst/>
          </a:prstGeom>
        </p:spPr>
        <p:txBody>
          <a:bodyPr anchor="t"/>
          <a:lstStyle>
            <a:lvl1pPr algn="ctr" defTabSz="2048204">
              <a:defRPr spc="-173" sz="8652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Photon</a:t>
            </a:r>
          </a:p>
        </p:txBody>
      </p:sp>
      <p:sp>
        <p:nvSpPr>
          <p:cNvPr id="239" name="Kant en klare robot…"/>
          <p:cNvSpPr txBox="1"/>
          <p:nvPr>
            <p:ph type="subTitle" idx="1"/>
          </p:nvPr>
        </p:nvSpPr>
        <p:spPr>
          <a:xfrm>
            <a:off x="1206500" y="1932897"/>
            <a:ext cx="21971000" cy="10494361"/>
          </a:xfrm>
          <a:prstGeom prst="rect">
            <a:avLst/>
          </a:prstGeom>
        </p:spPr>
        <p:txBody>
          <a:bodyPr/>
          <a:lstStyle/>
          <a:p>
            <a:pPr marL="609599" indent="-609599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Kant en klare robot</a:t>
            </a:r>
          </a:p>
          <a:p>
            <a:pPr lvl="2" marL="1828800" indent="-6096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Meerdere talen/mogelijkheden om te programmeren</a:t>
            </a:r>
          </a:p>
          <a:p>
            <a:pPr lvl="2" marL="1828800" indent="-6096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Meerdere lespakketten</a:t>
            </a:r>
          </a:p>
          <a:p>
            <a:pPr lvl="2" marL="1828800" indent="-6096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Uitbreidingen</a:t>
            </a:r>
          </a:p>
          <a:p>
            <a:pPr marL="609599" indent="-609599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609599" indent="-609599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Kosten: vanaf €245,-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3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Auteur en datum"/>
          <p:cNvSpPr txBox="1"/>
          <p:nvPr>
            <p:ph type="body" idx="21"/>
          </p:nvPr>
        </p:nvSpPr>
        <p:spPr>
          <a:xfrm>
            <a:off x="-1241" y="11522428"/>
            <a:ext cx="24386483" cy="218549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330200">
              <a:defRPr sz="1440"/>
            </a:lvl1pPr>
          </a:lstStyle>
          <a:p>
            <a:pPr/>
            <a:r>
              <a:t>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242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41" y="11522428"/>
            <a:ext cx="7469348" cy="1349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Schermafbeelding 2025-01-02 om 11.47.50.png" descr="Schermafbeelding 2025-01-02 om 11.47.5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41" y="11522428"/>
            <a:ext cx="4097362" cy="2092834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Doe-caroussel"/>
          <p:cNvSpPr txBox="1"/>
          <p:nvPr>
            <p:ph type="ctrTitle"/>
          </p:nvPr>
        </p:nvSpPr>
        <p:spPr>
          <a:xfrm>
            <a:off x="1092418" y="23259"/>
            <a:ext cx="23278882" cy="1433164"/>
          </a:xfrm>
          <a:prstGeom prst="rect">
            <a:avLst/>
          </a:prstGeom>
        </p:spPr>
        <p:txBody>
          <a:bodyPr anchor="t"/>
          <a:lstStyle>
            <a:lvl1pPr algn="ctr" defTabSz="2048204">
              <a:defRPr spc="-173" sz="8652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Doe-caroussel</a:t>
            </a:r>
          </a:p>
        </p:txBody>
      </p:sp>
      <p:sp>
        <p:nvSpPr>
          <p:cNvPr id="245" name="BlockBot (creatief)…"/>
          <p:cNvSpPr txBox="1"/>
          <p:nvPr>
            <p:ph type="subTitle" idx="1"/>
          </p:nvPr>
        </p:nvSpPr>
        <p:spPr>
          <a:xfrm>
            <a:off x="1206500" y="1932897"/>
            <a:ext cx="21971000" cy="10494361"/>
          </a:xfrm>
          <a:prstGeom prst="rect">
            <a:avLst/>
          </a:prstGeom>
        </p:spPr>
        <p:txBody>
          <a:bodyPr/>
          <a:lstStyle/>
          <a:p>
            <a:pPr marL="609599" indent="-609599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BlockBot (creatief)</a:t>
            </a:r>
          </a:p>
          <a:p>
            <a:pPr lvl="2" marL="1828800" indent="-6096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Robotsleutelhanger maken</a:t>
            </a:r>
          </a:p>
          <a:p>
            <a:pPr lvl="2" marL="1828800" indent="-6096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Versieren</a:t>
            </a:r>
            <a:br/>
          </a:p>
          <a:p>
            <a:pPr marL="609599" indent="-609599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mBot (techniek, programmeren)</a:t>
            </a:r>
          </a:p>
          <a:p>
            <a:pPr lvl="2" marL="1828800" indent="-6096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Bouwpakket</a:t>
            </a:r>
            <a:br/>
          </a:p>
          <a:p>
            <a:pPr marL="609599" indent="-609599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Photon (programmeren)</a:t>
            </a:r>
          </a:p>
          <a:p>
            <a:pPr lvl="2" marL="1828800" indent="-6096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Laat robot lopen cfm. plan</a:t>
            </a:r>
          </a:p>
          <a:p>
            <a:pPr lvl="2" marL="1828800" indent="-6096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Choreografie met 4 robots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4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Auteur en datum"/>
          <p:cNvSpPr txBox="1"/>
          <p:nvPr>
            <p:ph type="body" idx="21"/>
          </p:nvPr>
        </p:nvSpPr>
        <p:spPr>
          <a:xfrm>
            <a:off x="-1241" y="11522428"/>
            <a:ext cx="24386483" cy="218549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330200">
              <a:defRPr sz="1440"/>
            </a:lvl1pPr>
          </a:lstStyle>
          <a:p>
            <a:pPr/>
            <a:r>
              <a:t>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248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41" y="11522428"/>
            <a:ext cx="7469348" cy="1349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Schermafbeelding 2025-01-02 om 11.47.50.png" descr="Schermafbeelding 2025-01-02 om 11.47.5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41" y="11522428"/>
            <a:ext cx="4097362" cy="2092834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BlockBot"/>
          <p:cNvSpPr txBox="1"/>
          <p:nvPr>
            <p:ph type="ctrTitle"/>
          </p:nvPr>
        </p:nvSpPr>
        <p:spPr>
          <a:xfrm>
            <a:off x="1092418" y="23259"/>
            <a:ext cx="23278882" cy="1433164"/>
          </a:xfrm>
          <a:prstGeom prst="rect">
            <a:avLst/>
          </a:prstGeom>
        </p:spPr>
        <p:txBody>
          <a:bodyPr anchor="t"/>
          <a:lstStyle>
            <a:lvl1pPr algn="ctr" defTabSz="2048204">
              <a:defRPr spc="-173" sz="8652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BlockBot</a:t>
            </a:r>
          </a:p>
        </p:txBody>
      </p:sp>
      <p:sp>
        <p:nvSpPr>
          <p:cNvPr id="251" name="Basis…"/>
          <p:cNvSpPr txBox="1"/>
          <p:nvPr>
            <p:ph type="subTitle" idx="1"/>
          </p:nvPr>
        </p:nvSpPr>
        <p:spPr>
          <a:xfrm>
            <a:off x="1206500" y="1932897"/>
            <a:ext cx="21971000" cy="10494361"/>
          </a:xfrm>
          <a:prstGeom prst="rect">
            <a:avLst/>
          </a:prstGeom>
        </p:spPr>
        <p:txBody>
          <a:bodyPr/>
          <a:lstStyle/>
          <a:p>
            <a:pPr marL="609599" indent="-609599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Basis</a:t>
            </a:r>
          </a:p>
          <a:p>
            <a:pPr lvl="2" marL="1828800" indent="-6096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Ogen</a:t>
            </a:r>
          </a:p>
          <a:p>
            <a:pPr lvl="2" marL="1828800" indent="-6096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Mond</a:t>
            </a:r>
          </a:p>
          <a:p>
            <a:pPr lvl="2" marL="1828800" indent="-6096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Oren</a:t>
            </a:r>
            <a:br/>
          </a:p>
          <a:p>
            <a:pPr marL="609599" indent="-609599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Uitbreiden &amp; versieren</a:t>
            </a:r>
          </a:p>
          <a:p>
            <a:pPr lvl="2" marL="1828800" indent="-6096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Chenille-draad</a:t>
            </a:r>
          </a:p>
          <a:p>
            <a:pPr lvl="2" marL="1828800" indent="-6096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Kralen</a:t>
            </a:r>
          </a:p>
          <a:p>
            <a:pPr lvl="2" marL="1828800" indent="-6096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Pootjes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5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Auteur en datum"/>
          <p:cNvSpPr txBox="1"/>
          <p:nvPr>
            <p:ph type="body" idx="21"/>
          </p:nvPr>
        </p:nvSpPr>
        <p:spPr>
          <a:xfrm>
            <a:off x="-1241" y="11522428"/>
            <a:ext cx="24386483" cy="218549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330200">
              <a:defRPr sz="1440"/>
            </a:lvl1pPr>
          </a:lstStyle>
          <a:p>
            <a:pPr/>
            <a:r>
              <a:t>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254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41" y="11522428"/>
            <a:ext cx="7469348" cy="1349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Schermafbeelding 2025-01-02 om 11.47.50.png" descr="Schermafbeelding 2025-01-02 om 11.47.5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41" y="11522428"/>
            <a:ext cx="4097362" cy="2092834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mBot"/>
          <p:cNvSpPr txBox="1"/>
          <p:nvPr>
            <p:ph type="ctrTitle"/>
          </p:nvPr>
        </p:nvSpPr>
        <p:spPr>
          <a:xfrm>
            <a:off x="1092418" y="23259"/>
            <a:ext cx="23278882" cy="1433164"/>
          </a:xfrm>
          <a:prstGeom prst="rect">
            <a:avLst/>
          </a:prstGeom>
        </p:spPr>
        <p:txBody>
          <a:bodyPr anchor="t"/>
          <a:lstStyle>
            <a:lvl1pPr algn="ctr" defTabSz="2048204">
              <a:defRPr spc="-173" sz="8652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mBot</a:t>
            </a:r>
          </a:p>
        </p:txBody>
      </p:sp>
      <p:sp>
        <p:nvSpPr>
          <p:cNvPr id="257" name="Bouwen:…"/>
          <p:cNvSpPr txBox="1"/>
          <p:nvPr>
            <p:ph type="subTitle" idx="1"/>
          </p:nvPr>
        </p:nvSpPr>
        <p:spPr>
          <a:xfrm>
            <a:off x="1206500" y="1932897"/>
            <a:ext cx="21971000" cy="10494361"/>
          </a:xfrm>
          <a:prstGeom prst="rect">
            <a:avLst/>
          </a:prstGeom>
        </p:spPr>
        <p:txBody>
          <a:bodyPr/>
          <a:lstStyle/>
          <a:p>
            <a:pPr marL="609599" indent="-609599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Bouwen:</a:t>
            </a:r>
          </a:p>
          <a:p>
            <a:pPr lvl="2" marL="1828800" indent="-6096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Volg handleiding</a:t>
            </a:r>
            <a:br/>
          </a:p>
          <a:p>
            <a:pPr marL="609599" indent="-609599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Verbinden:</a:t>
            </a:r>
          </a:p>
          <a:p>
            <a:pPr lvl="2" marL="1828800" indent="-6096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mBot aan,  iPad aan</a:t>
            </a:r>
          </a:p>
          <a:p>
            <a:pPr lvl="2" marL="1828800" indent="-6096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Ga naar mBot-App</a:t>
            </a:r>
          </a:p>
          <a:p>
            <a:pPr lvl="2" marL="1828800" indent="-6096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Verbind met mBot-robot</a:t>
            </a:r>
            <a:br/>
          </a:p>
          <a:p>
            <a:pPr marL="609599" indent="-609599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Sturen of programmeren:</a:t>
            </a:r>
          </a:p>
          <a:p>
            <a:pPr lvl="2" marL="1828800" indent="-6096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Kiezen in de App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5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Auteur en datum"/>
          <p:cNvSpPr txBox="1"/>
          <p:nvPr>
            <p:ph type="body" idx="21"/>
          </p:nvPr>
        </p:nvSpPr>
        <p:spPr>
          <a:xfrm>
            <a:off x="-1241" y="11522428"/>
            <a:ext cx="24386483" cy="218549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330200">
              <a:defRPr sz="1440"/>
            </a:lvl1pPr>
          </a:lstStyle>
          <a:p>
            <a:pPr/>
            <a:r>
              <a:t>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260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41" y="11522428"/>
            <a:ext cx="7469348" cy="1349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Schermafbeelding 2025-01-02 om 11.47.50.png" descr="Schermafbeelding 2025-01-02 om 11.47.5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41" y="11522428"/>
            <a:ext cx="4097362" cy="2092834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Photon"/>
          <p:cNvSpPr txBox="1"/>
          <p:nvPr>
            <p:ph type="ctrTitle"/>
          </p:nvPr>
        </p:nvSpPr>
        <p:spPr>
          <a:xfrm>
            <a:off x="1092418" y="23259"/>
            <a:ext cx="23278882" cy="1433164"/>
          </a:xfrm>
          <a:prstGeom prst="rect">
            <a:avLst/>
          </a:prstGeom>
        </p:spPr>
        <p:txBody>
          <a:bodyPr anchor="t"/>
          <a:lstStyle>
            <a:lvl1pPr algn="ctr" defTabSz="2048204">
              <a:defRPr spc="-173" sz="8652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Photon</a:t>
            </a:r>
          </a:p>
        </p:txBody>
      </p:sp>
      <p:sp>
        <p:nvSpPr>
          <p:cNvPr id="263" name="Verbinden:…"/>
          <p:cNvSpPr txBox="1"/>
          <p:nvPr>
            <p:ph type="subTitle" idx="1"/>
          </p:nvPr>
        </p:nvSpPr>
        <p:spPr>
          <a:xfrm>
            <a:off x="1206500" y="1932897"/>
            <a:ext cx="21971000" cy="10494361"/>
          </a:xfrm>
          <a:prstGeom prst="rect">
            <a:avLst/>
          </a:prstGeom>
        </p:spPr>
        <p:txBody>
          <a:bodyPr/>
          <a:lstStyle/>
          <a:p>
            <a:pPr marL="609599" indent="-609599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Verbinden:</a:t>
            </a:r>
          </a:p>
          <a:p>
            <a:pPr lvl="2" marL="1828800" indent="-6096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Photon aan, iPad aan</a:t>
            </a:r>
          </a:p>
          <a:p>
            <a:pPr lvl="2" marL="1828800" indent="-6096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Ga naar Photon-App</a:t>
            </a:r>
          </a:p>
          <a:p>
            <a:pPr lvl="2" marL="1828800" indent="-6096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Verbind met Photon-robot</a:t>
            </a:r>
            <a:br/>
          </a:p>
          <a:p>
            <a:pPr marL="609599" indent="-609599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Sturen of programmeren:</a:t>
            </a:r>
          </a:p>
          <a:p>
            <a:pPr lvl="2" marL="1828800" indent="-6096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Kiezen in de App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6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Auteur en datum"/>
          <p:cNvSpPr txBox="1"/>
          <p:nvPr>
            <p:ph type="body" idx="21"/>
          </p:nvPr>
        </p:nvSpPr>
        <p:spPr>
          <a:xfrm>
            <a:off x="-1241" y="11522428"/>
            <a:ext cx="24386483" cy="218549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330200">
              <a:defRPr sz="1440"/>
            </a:lvl1pPr>
          </a:lstStyle>
          <a:p>
            <a:pPr/>
            <a:r>
              <a:t>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158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41" y="11522428"/>
            <a:ext cx="7469348" cy="1349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Schermafbeelding 2025-01-02 om 11.47.50.png" descr="Schermafbeelding 2025-01-02 om 11.47.5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41" y="11522428"/>
            <a:ext cx="4097362" cy="2092834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Agenda"/>
          <p:cNvSpPr txBox="1"/>
          <p:nvPr>
            <p:ph type="ctrTitle"/>
          </p:nvPr>
        </p:nvSpPr>
        <p:spPr>
          <a:xfrm>
            <a:off x="1092418" y="23259"/>
            <a:ext cx="23278882" cy="1433164"/>
          </a:xfrm>
          <a:prstGeom prst="rect">
            <a:avLst/>
          </a:prstGeom>
        </p:spPr>
        <p:txBody>
          <a:bodyPr anchor="t"/>
          <a:lstStyle>
            <a:lvl1pPr algn="ctr" defTabSz="2048204">
              <a:defRPr spc="-173" sz="8652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Agenda</a:t>
            </a:r>
          </a:p>
        </p:txBody>
      </p:sp>
      <p:sp>
        <p:nvSpPr>
          <p:cNvPr id="161" name="Presentatie…"/>
          <p:cNvSpPr txBox="1"/>
          <p:nvPr>
            <p:ph type="subTitle" idx="1"/>
          </p:nvPr>
        </p:nvSpPr>
        <p:spPr>
          <a:xfrm>
            <a:off x="1206500" y="1932897"/>
            <a:ext cx="21971000" cy="10494361"/>
          </a:xfrm>
          <a:prstGeom prst="rect">
            <a:avLst/>
          </a:prstGeom>
        </p:spPr>
        <p:txBody>
          <a:bodyPr/>
          <a:lstStyle/>
          <a:p>
            <a:pPr marL="609599" indent="-609599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Presentatie</a:t>
            </a:r>
          </a:p>
          <a:p>
            <a:pPr marL="609599" indent="-609599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Robot-show</a:t>
            </a:r>
          </a:p>
          <a:p>
            <a:pPr marL="609599" indent="-609599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Robot-demo’s</a:t>
            </a:r>
          </a:p>
          <a:p>
            <a:pPr marL="609599" indent="-609599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Doe-carousel (3 x 15 min.)</a:t>
            </a:r>
          </a:p>
          <a:p>
            <a:pPr marL="609599" indent="-609599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Afsluiting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1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Auteur en datum"/>
          <p:cNvSpPr txBox="1"/>
          <p:nvPr>
            <p:ph type="body" idx="21"/>
          </p:nvPr>
        </p:nvSpPr>
        <p:spPr>
          <a:xfrm>
            <a:off x="-1241" y="11522428"/>
            <a:ext cx="24386483" cy="218549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330200">
              <a:defRPr sz="1440"/>
            </a:lvl1pPr>
          </a:lstStyle>
          <a:p>
            <a:pPr/>
            <a:r>
              <a:t>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266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41" y="11522428"/>
            <a:ext cx="7469348" cy="1349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Schermafbeelding 2025-01-02 om 11.47.50.png" descr="Schermafbeelding 2025-01-02 om 11.47.5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41" y="11522428"/>
            <a:ext cx="4097362" cy="2092834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Afsluiting"/>
          <p:cNvSpPr txBox="1"/>
          <p:nvPr>
            <p:ph type="ctrTitle"/>
          </p:nvPr>
        </p:nvSpPr>
        <p:spPr>
          <a:xfrm>
            <a:off x="1092418" y="23259"/>
            <a:ext cx="23278882" cy="1433164"/>
          </a:xfrm>
          <a:prstGeom prst="rect">
            <a:avLst/>
          </a:prstGeom>
        </p:spPr>
        <p:txBody>
          <a:bodyPr anchor="t"/>
          <a:lstStyle>
            <a:lvl1pPr algn="ctr" defTabSz="2048204">
              <a:defRPr spc="-173" sz="8652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Afsluiting</a:t>
            </a:r>
          </a:p>
        </p:txBody>
      </p:sp>
      <p:sp>
        <p:nvSpPr>
          <p:cNvPr id="269" name="Wat denk je dat kids het leukst vinden?…"/>
          <p:cNvSpPr txBox="1"/>
          <p:nvPr>
            <p:ph type="subTitle" idx="1"/>
          </p:nvPr>
        </p:nvSpPr>
        <p:spPr>
          <a:xfrm>
            <a:off x="1206500" y="1932897"/>
            <a:ext cx="21971000" cy="10494361"/>
          </a:xfrm>
          <a:prstGeom prst="rect">
            <a:avLst/>
          </a:prstGeom>
        </p:spPr>
        <p:txBody>
          <a:bodyPr/>
          <a:lstStyle/>
          <a:p>
            <a:pPr marL="609599" indent="-609599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Wat denk je dat kids het leukst vinden?</a:t>
            </a:r>
            <a:br/>
          </a:p>
          <a:p>
            <a:pPr marL="609599" indent="-609599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Tips en tops?</a:t>
            </a:r>
          </a:p>
          <a:p>
            <a:pPr marL="609599" indent="-609599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609599" indent="-609599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609599" indent="-609599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rPr u="sng">
                <a:hlinkClick r:id="rId4" invalidUrl="" action="" tgtFrame="" tooltip="" history="1" highlightClick="0" endSnd="0"/>
              </a:rPr>
              <a:t>technucational.adventures@gmail.com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69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Links tbv robots"/>
          <p:cNvSpPr txBox="1"/>
          <p:nvPr>
            <p:ph type="title"/>
          </p:nvPr>
        </p:nvSpPr>
        <p:spPr>
          <a:xfrm>
            <a:off x="1092418" y="10559"/>
            <a:ext cx="23278882" cy="1433164"/>
          </a:xfrm>
          <a:prstGeom prst="rect">
            <a:avLst/>
          </a:prstGeom>
        </p:spPr>
        <p:txBody>
          <a:bodyPr/>
          <a:lstStyle>
            <a:lvl1pPr>
              <a:defRPr b="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Links tbv robots</a:t>
            </a:r>
          </a:p>
        </p:txBody>
      </p:sp>
      <p:sp>
        <p:nvSpPr>
          <p:cNvPr id="272" name="Alpha Mini: youtube.com/results?search_query=maatje+onderwijs+robot…"/>
          <p:cNvSpPr txBox="1"/>
          <p:nvPr>
            <p:ph type="body" idx="1"/>
          </p:nvPr>
        </p:nvSpPr>
        <p:spPr>
          <a:xfrm>
            <a:off x="192420" y="1610819"/>
            <a:ext cx="21971001" cy="10494362"/>
          </a:xfrm>
          <a:prstGeom prst="rect">
            <a:avLst/>
          </a:prstGeom>
        </p:spPr>
        <p:txBody>
          <a:bodyPr/>
          <a:lstStyle/>
          <a:p>
            <a:pPr marL="609599" indent="-609599">
              <a:defRPr sz="4000">
                <a:latin typeface="Verdana"/>
                <a:ea typeface="Verdana"/>
                <a:cs typeface="Verdana"/>
                <a:sym typeface="Verdana"/>
              </a:defRPr>
            </a:pPr>
            <a:r>
              <a:t>Alpha Mini: </a:t>
            </a:r>
            <a:r>
              <a:rPr u="sng">
                <a:hlinkClick r:id="rId2" invalidUrl="" action="" tgtFrame="" tooltip="" history="1" highlightClick="0" endSnd="0"/>
              </a:rPr>
              <a:t>youtube.com/results?search_query=maatje+onderwijs+robot</a:t>
            </a:r>
          </a:p>
          <a:p>
            <a:pPr marL="609599" indent="-609599">
              <a:defRPr sz="4000">
                <a:latin typeface="Verdana"/>
                <a:ea typeface="Verdana"/>
                <a:cs typeface="Verdana"/>
                <a:sym typeface="Verdana"/>
              </a:defRPr>
            </a:pPr>
            <a:r>
              <a:t>AV1: </a:t>
            </a:r>
            <a:r>
              <a:rPr u="sng">
                <a:hlinkClick r:id="rId3" invalidUrl="" action="" tgtFrame="" tooltip="" history="1" highlightClick="0" endSnd="0"/>
              </a:rPr>
              <a:t>noisolation.com/nl/av1/over-av1</a:t>
            </a:r>
            <a:r>
              <a:t> </a:t>
            </a:r>
          </a:p>
          <a:p>
            <a:pPr marL="609599" indent="-609599">
              <a:defRPr sz="4000">
                <a:latin typeface="Verdana"/>
                <a:ea typeface="Verdana"/>
                <a:cs typeface="Verdana"/>
                <a:sym typeface="Verdana"/>
              </a:defRPr>
            </a:pPr>
            <a:r>
              <a:t>Bibberbotje: </a:t>
            </a:r>
            <a:r>
              <a:rPr u="sng">
                <a:hlinkClick r:id="rId4" invalidUrl="" action="" tgtFrame="" tooltip="" history="1" highlightClick="0" endSnd="0"/>
              </a:rPr>
              <a:t>youtube.com/watch?v=96SXs8uQSzI</a:t>
            </a:r>
          </a:p>
          <a:p>
            <a:pPr marL="609599" indent="-609599">
              <a:defRPr sz="4000">
                <a:latin typeface="Verdana"/>
                <a:ea typeface="Verdana"/>
                <a:cs typeface="Verdana"/>
                <a:sym typeface="Verdana"/>
              </a:defRPr>
            </a:pPr>
            <a:r>
              <a:rPr u="sng">
                <a:hlinkClick r:id="rId5" invalidUrl="" action="" tgtFrame="" tooltip="" history="1" highlightClick="0" endSnd="0"/>
              </a:rPr>
              <a:t>www.codekinderen.nl</a:t>
            </a:r>
          </a:p>
          <a:p>
            <a:pPr marL="609599" indent="-609599">
              <a:defRPr sz="4000">
                <a:latin typeface="Verdana"/>
                <a:ea typeface="Verdana"/>
                <a:cs typeface="Verdana"/>
                <a:sym typeface="Verdana"/>
              </a:defRPr>
            </a:pPr>
            <a:r>
              <a:rPr u="sng">
                <a:hlinkClick r:id="rId6" invalidUrl="" action="" tgtFrame="" tooltip="" history="1" highlightClick="0" endSnd="0"/>
              </a:rPr>
              <a:t>codescool.odisee.be</a:t>
            </a:r>
          </a:p>
        </p:txBody>
      </p:sp>
      <p:sp>
        <p:nvSpPr>
          <p:cNvPr id="273" name="Rechthoek"/>
          <p:cNvSpPr txBox="1"/>
          <p:nvPr/>
        </p:nvSpPr>
        <p:spPr>
          <a:xfrm>
            <a:off x="-1241" y="12916433"/>
            <a:ext cx="24386483" cy="7914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algn="l" defTabSz="330200">
              <a:defRPr b="1" sz="1440">
                <a:solidFill>
                  <a:srgbClr val="000000"/>
                </a:solidFill>
              </a:defRPr>
            </a:lvl1pPr>
          </a:lstStyle>
          <a:p>
            <a:pPr/>
            <a: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274" name="pasted-image.tiff" descr="pasted-image.tif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-1241" y="12916433"/>
            <a:ext cx="3480446" cy="628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Schermafbeelding 2025-01-02 om 11.47.50.png" descr="Schermafbeelding 2025-01-02 om 11.47.50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-1241" y="12916433"/>
            <a:ext cx="1362307" cy="6958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Auteur en datum"/>
          <p:cNvSpPr txBox="1"/>
          <p:nvPr>
            <p:ph type="body" idx="21"/>
          </p:nvPr>
        </p:nvSpPr>
        <p:spPr>
          <a:xfrm>
            <a:off x="-1241" y="11522428"/>
            <a:ext cx="24386483" cy="218549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330200">
              <a:defRPr sz="1440"/>
            </a:lvl1pPr>
          </a:lstStyle>
          <a:p>
            <a:pPr/>
            <a:r>
              <a:t>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164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41" y="11522428"/>
            <a:ext cx="7469348" cy="1349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Schermafbeelding 2025-01-02 om 11.47.50.png" descr="Schermafbeelding 2025-01-02 om 11.47.5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41" y="11522428"/>
            <a:ext cx="4097362" cy="2092834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Robotica in mijn klas"/>
          <p:cNvSpPr txBox="1"/>
          <p:nvPr>
            <p:ph type="ctrTitle"/>
          </p:nvPr>
        </p:nvSpPr>
        <p:spPr>
          <a:xfrm>
            <a:off x="1092418" y="23259"/>
            <a:ext cx="23278882" cy="1433164"/>
          </a:xfrm>
          <a:prstGeom prst="rect">
            <a:avLst/>
          </a:prstGeom>
        </p:spPr>
        <p:txBody>
          <a:bodyPr anchor="t"/>
          <a:lstStyle>
            <a:lvl1pPr algn="ctr" defTabSz="2048204">
              <a:defRPr spc="-173" sz="8652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Robotica in mijn klas</a:t>
            </a:r>
          </a:p>
        </p:txBody>
      </p:sp>
      <p:sp>
        <p:nvSpPr>
          <p:cNvPr id="167" name="Wie (doelgroep)?…"/>
          <p:cNvSpPr txBox="1"/>
          <p:nvPr>
            <p:ph type="subTitle" idx="1"/>
          </p:nvPr>
        </p:nvSpPr>
        <p:spPr>
          <a:xfrm>
            <a:off x="1206500" y="1945597"/>
            <a:ext cx="21971000" cy="9824806"/>
          </a:xfrm>
          <a:prstGeom prst="rect">
            <a:avLst/>
          </a:prstGeom>
        </p:spPr>
        <p:txBody>
          <a:bodyPr/>
          <a:lstStyle/>
          <a:p>
            <a:pPr marL="609599" indent="-609599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Wie (doelgroep)?</a:t>
            </a:r>
          </a:p>
          <a:p>
            <a:pPr marL="609599" indent="-609599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Wat?</a:t>
            </a:r>
          </a:p>
          <a:p>
            <a:pPr marL="609599" indent="-609599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Waarom?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Auteur en datum"/>
          <p:cNvSpPr txBox="1"/>
          <p:nvPr>
            <p:ph type="body" idx="21"/>
          </p:nvPr>
        </p:nvSpPr>
        <p:spPr>
          <a:xfrm>
            <a:off x="-1241" y="11522428"/>
            <a:ext cx="24386483" cy="218549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330200">
              <a:defRPr sz="1440"/>
            </a:lvl1pPr>
          </a:lstStyle>
          <a:p>
            <a:pPr/>
            <a:r>
              <a:t>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170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41" y="11522428"/>
            <a:ext cx="7469348" cy="1349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Schermafbeelding 2025-01-02 om 11.47.50.png" descr="Schermafbeelding 2025-01-02 om 11.47.5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41" y="11522428"/>
            <a:ext cx="4097362" cy="2092834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Wie?"/>
          <p:cNvSpPr txBox="1"/>
          <p:nvPr>
            <p:ph type="ctrTitle"/>
          </p:nvPr>
        </p:nvSpPr>
        <p:spPr>
          <a:xfrm>
            <a:off x="1092418" y="48659"/>
            <a:ext cx="23278882" cy="1433164"/>
          </a:xfrm>
          <a:prstGeom prst="rect">
            <a:avLst/>
          </a:prstGeom>
        </p:spPr>
        <p:txBody>
          <a:bodyPr anchor="t"/>
          <a:lstStyle>
            <a:lvl1pPr algn="ctr" defTabSz="2048204">
              <a:defRPr spc="-173" sz="8652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Wie?</a:t>
            </a:r>
          </a:p>
        </p:txBody>
      </p:sp>
      <p:sp>
        <p:nvSpPr>
          <p:cNvPr id="173" name="Kleuters…"/>
          <p:cNvSpPr txBox="1"/>
          <p:nvPr>
            <p:ph type="subTitle" idx="1"/>
          </p:nvPr>
        </p:nvSpPr>
        <p:spPr>
          <a:xfrm>
            <a:off x="1206500" y="1610819"/>
            <a:ext cx="21971000" cy="10494362"/>
          </a:xfrm>
          <a:prstGeom prst="rect">
            <a:avLst/>
          </a:prstGeom>
        </p:spPr>
        <p:txBody>
          <a:bodyPr/>
          <a:lstStyle/>
          <a:p>
            <a:pPr marL="585215" indent="-585215" defTabSz="2340805">
              <a:lnSpc>
                <a:spcPct val="90000"/>
              </a:lnSpc>
              <a:spcBef>
                <a:spcPts val="4300"/>
              </a:spcBef>
              <a:buSzPct val="123000"/>
              <a:buChar char="•"/>
              <a:defRPr b="0" sz="3839">
                <a:latin typeface="Verdana"/>
                <a:ea typeface="Verdana"/>
                <a:cs typeface="Verdana"/>
                <a:sym typeface="Verdana"/>
              </a:defRPr>
            </a:pPr>
            <a:r>
              <a:t>Kleuters</a:t>
            </a:r>
          </a:p>
          <a:p>
            <a:pPr lvl="2" marL="1755647" indent="-585215" defTabSz="2340805">
              <a:lnSpc>
                <a:spcPct val="90000"/>
              </a:lnSpc>
              <a:spcBef>
                <a:spcPts val="4300"/>
              </a:spcBef>
              <a:buSzPct val="123000"/>
              <a:buChar char="•"/>
              <a:defRPr b="0" sz="3839">
                <a:latin typeface="Verdana"/>
                <a:ea typeface="Verdana"/>
                <a:cs typeface="Verdana"/>
                <a:sym typeface="Verdana"/>
              </a:defRPr>
            </a:pPr>
            <a:r>
              <a:t>BeeBot</a:t>
            </a:r>
          </a:p>
          <a:p>
            <a:pPr lvl="2" marL="1755647" indent="-585215" defTabSz="2340805">
              <a:lnSpc>
                <a:spcPct val="90000"/>
              </a:lnSpc>
              <a:spcBef>
                <a:spcPts val="4300"/>
              </a:spcBef>
              <a:buSzPct val="123000"/>
              <a:buChar char="•"/>
              <a:defRPr b="0" sz="3839">
                <a:latin typeface="Verdana"/>
                <a:ea typeface="Verdana"/>
                <a:cs typeface="Verdana"/>
                <a:sym typeface="Verdana"/>
              </a:defRPr>
            </a:pPr>
            <a:r>
              <a:t>mTiny</a:t>
            </a:r>
            <a:br/>
          </a:p>
          <a:p>
            <a:pPr marL="585215" indent="-585215" defTabSz="2340805">
              <a:lnSpc>
                <a:spcPct val="90000"/>
              </a:lnSpc>
              <a:spcBef>
                <a:spcPts val="4300"/>
              </a:spcBef>
              <a:buSzPct val="123000"/>
              <a:buChar char="•"/>
              <a:defRPr b="0" sz="3839">
                <a:latin typeface="Verdana"/>
                <a:ea typeface="Verdana"/>
                <a:cs typeface="Verdana"/>
                <a:sym typeface="Verdana"/>
              </a:defRPr>
            </a:pPr>
            <a:r>
              <a:t>Midden- en bovenbouw</a:t>
            </a:r>
          </a:p>
          <a:p>
            <a:pPr lvl="2" marL="1755647" indent="-585215" defTabSz="2340805">
              <a:lnSpc>
                <a:spcPct val="90000"/>
              </a:lnSpc>
              <a:spcBef>
                <a:spcPts val="4300"/>
              </a:spcBef>
              <a:buSzPct val="123000"/>
              <a:buChar char="•"/>
              <a:defRPr b="0" sz="3839">
                <a:latin typeface="Verdana"/>
                <a:ea typeface="Verdana"/>
                <a:cs typeface="Verdana"/>
                <a:sym typeface="Verdana"/>
              </a:defRPr>
            </a:pPr>
            <a:r>
              <a:t>mBot</a:t>
            </a:r>
          </a:p>
          <a:p>
            <a:pPr lvl="2" marL="1755647" indent="-585215" defTabSz="2340805">
              <a:lnSpc>
                <a:spcPct val="90000"/>
              </a:lnSpc>
              <a:spcBef>
                <a:spcPts val="4300"/>
              </a:spcBef>
              <a:buSzPct val="123000"/>
              <a:buChar char="•"/>
              <a:defRPr b="0" sz="3839">
                <a:latin typeface="Verdana"/>
                <a:ea typeface="Verdana"/>
                <a:cs typeface="Verdana"/>
                <a:sym typeface="Verdana"/>
              </a:defRPr>
            </a:pPr>
            <a:r>
              <a:t>Ranger</a:t>
            </a:r>
            <a:br/>
          </a:p>
          <a:p>
            <a:pPr marL="585215" indent="-585215" defTabSz="2340805">
              <a:lnSpc>
                <a:spcPct val="90000"/>
              </a:lnSpc>
              <a:spcBef>
                <a:spcPts val="4300"/>
              </a:spcBef>
              <a:buSzPct val="123000"/>
              <a:buChar char="•"/>
              <a:defRPr b="0" sz="3839">
                <a:latin typeface="Verdana"/>
                <a:ea typeface="Verdana"/>
                <a:cs typeface="Verdana"/>
                <a:sym typeface="Verdana"/>
              </a:defRPr>
            </a:pPr>
            <a:r>
              <a:t>Alle niveau’s</a:t>
            </a:r>
          </a:p>
          <a:p>
            <a:pPr lvl="2" marL="1755647" indent="-585215" defTabSz="2340805">
              <a:lnSpc>
                <a:spcPct val="90000"/>
              </a:lnSpc>
              <a:spcBef>
                <a:spcPts val="4300"/>
              </a:spcBef>
              <a:buSzPct val="123000"/>
              <a:buChar char="•"/>
              <a:defRPr b="0" sz="3839">
                <a:latin typeface="Verdana"/>
                <a:ea typeface="Verdana"/>
                <a:cs typeface="Verdana"/>
                <a:sym typeface="Verdana"/>
              </a:defRPr>
            </a:pPr>
            <a:r>
              <a:t>OzoBot</a:t>
            </a:r>
          </a:p>
          <a:p>
            <a:pPr lvl="2" marL="1755647" indent="-585215" defTabSz="2340805">
              <a:lnSpc>
                <a:spcPct val="90000"/>
              </a:lnSpc>
              <a:spcBef>
                <a:spcPts val="4300"/>
              </a:spcBef>
              <a:buSzPct val="123000"/>
              <a:buChar char="•"/>
              <a:defRPr b="0" sz="3839">
                <a:latin typeface="Verdana"/>
                <a:ea typeface="Verdana"/>
                <a:cs typeface="Verdana"/>
                <a:sym typeface="Verdana"/>
              </a:defRPr>
            </a:pPr>
            <a:r>
              <a:t>Photon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Auteur en datum"/>
          <p:cNvSpPr txBox="1"/>
          <p:nvPr>
            <p:ph type="body" idx="21"/>
          </p:nvPr>
        </p:nvSpPr>
        <p:spPr>
          <a:xfrm>
            <a:off x="-1241" y="11522428"/>
            <a:ext cx="24386483" cy="218549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330200">
              <a:defRPr sz="1440"/>
            </a:lvl1pPr>
          </a:lstStyle>
          <a:p>
            <a:pPr/>
            <a:r>
              <a:t>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176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41" y="11522428"/>
            <a:ext cx="7469348" cy="1349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Schermafbeelding 2025-01-02 om 11.47.50.png" descr="Schermafbeelding 2025-01-02 om 11.47.5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41" y="11522428"/>
            <a:ext cx="4097362" cy="2092834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Wat?"/>
          <p:cNvSpPr txBox="1"/>
          <p:nvPr>
            <p:ph type="ctrTitle"/>
          </p:nvPr>
        </p:nvSpPr>
        <p:spPr>
          <a:xfrm>
            <a:off x="1092418" y="23259"/>
            <a:ext cx="23278882" cy="1433164"/>
          </a:xfrm>
          <a:prstGeom prst="rect">
            <a:avLst/>
          </a:prstGeom>
        </p:spPr>
        <p:txBody>
          <a:bodyPr anchor="t"/>
          <a:lstStyle>
            <a:lvl1pPr algn="ctr" defTabSz="2048204">
              <a:defRPr spc="-173" sz="8652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Wat?</a:t>
            </a:r>
          </a:p>
        </p:txBody>
      </p:sp>
      <p:sp>
        <p:nvSpPr>
          <p:cNvPr id="179" name="Creatief…"/>
          <p:cNvSpPr txBox="1"/>
          <p:nvPr>
            <p:ph type="subTitle" idx="1"/>
          </p:nvPr>
        </p:nvSpPr>
        <p:spPr>
          <a:xfrm>
            <a:off x="1206500" y="1610819"/>
            <a:ext cx="21971000" cy="10494362"/>
          </a:xfrm>
          <a:prstGeom prst="rect">
            <a:avLst/>
          </a:prstGeom>
        </p:spPr>
        <p:txBody>
          <a:bodyPr/>
          <a:lstStyle/>
          <a:p>
            <a:pPr marL="481583" indent="-481583" defTabSz="1926287">
              <a:lnSpc>
                <a:spcPct val="90000"/>
              </a:lnSpc>
              <a:spcBef>
                <a:spcPts val="3500"/>
              </a:spcBef>
              <a:buSzPct val="123000"/>
              <a:buChar char="•"/>
              <a:defRPr b="0" sz="3160">
                <a:latin typeface="Verdana"/>
                <a:ea typeface="Verdana"/>
                <a:cs typeface="Verdana"/>
                <a:sym typeface="Verdana"/>
              </a:defRPr>
            </a:pPr>
            <a:r>
              <a:t>Creatief</a:t>
            </a:r>
          </a:p>
          <a:p>
            <a:pPr lvl="2" marL="1444752" indent="-481584" defTabSz="1926287">
              <a:lnSpc>
                <a:spcPct val="90000"/>
              </a:lnSpc>
              <a:spcBef>
                <a:spcPts val="3500"/>
              </a:spcBef>
              <a:buSzPct val="123000"/>
              <a:buChar char="•"/>
              <a:defRPr b="0" sz="3160">
                <a:latin typeface="Verdana"/>
                <a:ea typeface="Verdana"/>
                <a:cs typeface="Verdana"/>
                <a:sym typeface="Verdana"/>
              </a:defRPr>
            </a:pPr>
            <a:r>
              <a:t>mBot</a:t>
            </a:r>
          </a:p>
          <a:p>
            <a:pPr lvl="2" marL="1444752" indent="-481584" defTabSz="1926287">
              <a:lnSpc>
                <a:spcPct val="90000"/>
              </a:lnSpc>
              <a:spcBef>
                <a:spcPts val="3500"/>
              </a:spcBef>
              <a:buSzPct val="123000"/>
              <a:buChar char="•"/>
              <a:defRPr b="0" sz="3160">
                <a:latin typeface="Verdana"/>
                <a:ea typeface="Verdana"/>
                <a:cs typeface="Verdana"/>
                <a:sym typeface="Verdana"/>
              </a:defRPr>
            </a:pPr>
            <a:r>
              <a:t>Ozobot</a:t>
            </a:r>
            <a:br/>
          </a:p>
          <a:p>
            <a:pPr marL="481583" indent="-481583" defTabSz="1926287">
              <a:lnSpc>
                <a:spcPct val="90000"/>
              </a:lnSpc>
              <a:spcBef>
                <a:spcPts val="3500"/>
              </a:spcBef>
              <a:buSzPct val="123000"/>
              <a:buChar char="•"/>
              <a:defRPr b="0" sz="3160">
                <a:latin typeface="Verdana"/>
                <a:ea typeface="Verdana"/>
                <a:cs typeface="Verdana"/>
                <a:sym typeface="Verdana"/>
              </a:defRPr>
            </a:pPr>
            <a:r>
              <a:t>Educatief</a:t>
            </a:r>
          </a:p>
          <a:p>
            <a:pPr lvl="2" marL="1444752" indent="-481584" defTabSz="1926287">
              <a:lnSpc>
                <a:spcPct val="90000"/>
              </a:lnSpc>
              <a:spcBef>
                <a:spcPts val="3500"/>
              </a:spcBef>
              <a:buSzPct val="123000"/>
              <a:buChar char="•"/>
              <a:defRPr b="0" sz="3160">
                <a:latin typeface="Verdana"/>
                <a:ea typeface="Verdana"/>
                <a:cs typeface="Verdana"/>
                <a:sym typeface="Verdana"/>
              </a:defRPr>
            </a:pPr>
            <a:r>
              <a:t>Alpha Mini</a:t>
            </a:r>
          </a:p>
          <a:p>
            <a:pPr lvl="2" marL="1444752" indent="-481584" defTabSz="1926287">
              <a:lnSpc>
                <a:spcPct val="90000"/>
              </a:lnSpc>
              <a:spcBef>
                <a:spcPts val="3500"/>
              </a:spcBef>
              <a:buSzPct val="123000"/>
              <a:buChar char="•"/>
              <a:defRPr b="0" sz="3160">
                <a:latin typeface="Verdana"/>
                <a:ea typeface="Verdana"/>
                <a:cs typeface="Verdana"/>
                <a:sym typeface="Verdana"/>
              </a:defRPr>
            </a:pPr>
            <a:r>
              <a:t>BabelBot </a:t>
            </a:r>
          </a:p>
          <a:p>
            <a:pPr lvl="2" marL="1444752" indent="-481584" defTabSz="1926287">
              <a:lnSpc>
                <a:spcPct val="90000"/>
              </a:lnSpc>
              <a:spcBef>
                <a:spcPts val="3500"/>
              </a:spcBef>
              <a:buSzPct val="123000"/>
              <a:buChar char="•"/>
              <a:defRPr b="0" sz="3160">
                <a:latin typeface="Verdana"/>
                <a:ea typeface="Verdana"/>
                <a:cs typeface="Verdana"/>
                <a:sym typeface="Verdana"/>
              </a:defRPr>
            </a:pPr>
            <a:r>
              <a:t>Luka</a:t>
            </a:r>
            <a:br/>
          </a:p>
          <a:p>
            <a:pPr marL="481583" indent="-481583" defTabSz="1926287">
              <a:lnSpc>
                <a:spcPct val="90000"/>
              </a:lnSpc>
              <a:spcBef>
                <a:spcPts val="3500"/>
              </a:spcBef>
              <a:buSzPct val="123000"/>
              <a:buChar char="•"/>
              <a:defRPr b="0" sz="3160">
                <a:latin typeface="Verdana"/>
                <a:ea typeface="Verdana"/>
                <a:cs typeface="Verdana"/>
                <a:sym typeface="Verdana"/>
              </a:defRPr>
            </a:pPr>
            <a:r>
              <a:t>Programmeren</a:t>
            </a:r>
          </a:p>
          <a:p>
            <a:pPr lvl="2" marL="1444752" indent="-481584" defTabSz="1926287">
              <a:lnSpc>
                <a:spcPct val="90000"/>
              </a:lnSpc>
              <a:spcBef>
                <a:spcPts val="3500"/>
              </a:spcBef>
              <a:buSzPct val="123000"/>
              <a:buChar char="•"/>
              <a:defRPr b="0" sz="3160">
                <a:latin typeface="Verdana"/>
                <a:ea typeface="Verdana"/>
                <a:cs typeface="Verdana"/>
                <a:sym typeface="Verdana"/>
              </a:defRPr>
            </a:pPr>
            <a:r>
              <a:t>BeeBot</a:t>
            </a:r>
          </a:p>
          <a:p>
            <a:pPr lvl="2" marL="1444752" indent="-481584" defTabSz="1926287">
              <a:lnSpc>
                <a:spcPct val="90000"/>
              </a:lnSpc>
              <a:spcBef>
                <a:spcPts val="3500"/>
              </a:spcBef>
              <a:buSzPct val="123000"/>
              <a:buChar char="•"/>
              <a:defRPr b="0" sz="3160">
                <a:latin typeface="Verdana"/>
                <a:ea typeface="Verdana"/>
                <a:cs typeface="Verdana"/>
                <a:sym typeface="Verdana"/>
              </a:defRPr>
            </a:pPr>
            <a:r>
              <a:t>mBot</a:t>
            </a:r>
          </a:p>
          <a:p>
            <a:pPr lvl="2" marL="1444752" indent="-481584" defTabSz="1926287">
              <a:lnSpc>
                <a:spcPct val="90000"/>
              </a:lnSpc>
              <a:spcBef>
                <a:spcPts val="3500"/>
              </a:spcBef>
              <a:buSzPct val="123000"/>
              <a:buChar char="•"/>
              <a:defRPr b="0" sz="3160">
                <a:latin typeface="Verdana"/>
                <a:ea typeface="Verdana"/>
                <a:cs typeface="Verdana"/>
                <a:sym typeface="Verdana"/>
              </a:defRPr>
            </a:pPr>
            <a:r>
              <a:t>Photon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Auteur en datum"/>
          <p:cNvSpPr txBox="1"/>
          <p:nvPr>
            <p:ph type="body" idx="21"/>
          </p:nvPr>
        </p:nvSpPr>
        <p:spPr>
          <a:xfrm>
            <a:off x="-1241" y="11522428"/>
            <a:ext cx="24386483" cy="218549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330200">
              <a:defRPr sz="1440"/>
            </a:lvl1pPr>
          </a:lstStyle>
          <a:p>
            <a:pPr/>
            <a:r>
              <a:t>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182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41" y="11522428"/>
            <a:ext cx="7469348" cy="1349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Schermafbeelding 2025-01-02 om 11.47.50.png" descr="Schermafbeelding 2025-01-02 om 11.47.5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41" y="11522428"/>
            <a:ext cx="4097362" cy="2092834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Waarom?"/>
          <p:cNvSpPr txBox="1"/>
          <p:nvPr>
            <p:ph type="ctrTitle"/>
          </p:nvPr>
        </p:nvSpPr>
        <p:spPr>
          <a:xfrm>
            <a:off x="1092418" y="23259"/>
            <a:ext cx="23278882" cy="1433164"/>
          </a:xfrm>
          <a:prstGeom prst="rect">
            <a:avLst/>
          </a:prstGeom>
        </p:spPr>
        <p:txBody>
          <a:bodyPr anchor="t"/>
          <a:lstStyle>
            <a:lvl1pPr algn="ctr" defTabSz="2048204">
              <a:defRPr spc="-173" sz="8652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Waarom?</a:t>
            </a:r>
          </a:p>
        </p:txBody>
      </p:sp>
      <p:sp>
        <p:nvSpPr>
          <p:cNvPr id="185" name="Kids gaan “aan“ op robots…"/>
          <p:cNvSpPr txBox="1"/>
          <p:nvPr>
            <p:ph type="subTitle" idx="1"/>
          </p:nvPr>
        </p:nvSpPr>
        <p:spPr>
          <a:xfrm>
            <a:off x="1206500" y="1945597"/>
            <a:ext cx="21971000" cy="9824806"/>
          </a:xfrm>
          <a:prstGeom prst="rect">
            <a:avLst/>
          </a:prstGeom>
        </p:spPr>
        <p:txBody>
          <a:bodyPr/>
          <a:lstStyle/>
          <a:p>
            <a:pPr marL="609599" indent="-609599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Kids gaan “aan“ op robots</a:t>
            </a:r>
            <a:br/>
          </a:p>
          <a:p>
            <a:pPr marL="609599" indent="-609599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Voorleeshulp (Luka)</a:t>
            </a:r>
          </a:p>
          <a:p>
            <a:pPr lvl="2" marL="1828800" indent="-6096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Erbij, niet in plaats van</a:t>
            </a:r>
            <a:br/>
          </a:p>
          <a:p>
            <a:pPr marL="609599" indent="-609599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Leren samenwerken (Ozobot, Photon)</a:t>
            </a:r>
            <a:br/>
          </a:p>
          <a:p>
            <a:pPr marL="609599" indent="-609599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Langdurig zieke leerlingen (AV-1)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Auteur en datum"/>
          <p:cNvSpPr txBox="1"/>
          <p:nvPr>
            <p:ph type="body" idx="21"/>
          </p:nvPr>
        </p:nvSpPr>
        <p:spPr>
          <a:xfrm>
            <a:off x="-1241" y="11522428"/>
            <a:ext cx="24386483" cy="218549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330200">
              <a:defRPr sz="1440"/>
            </a:lvl1pPr>
          </a:lstStyle>
          <a:p>
            <a:pPr/>
            <a:r>
              <a:t>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188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41" y="11522428"/>
            <a:ext cx="7469348" cy="1349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Schermafbeelding 2025-01-02 om 11.47.50.png" descr="Schermafbeelding 2025-01-02 om 11.47.5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41" y="11522428"/>
            <a:ext cx="4097362" cy="2092834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Robot-show"/>
          <p:cNvSpPr txBox="1"/>
          <p:nvPr>
            <p:ph type="ctrTitle"/>
          </p:nvPr>
        </p:nvSpPr>
        <p:spPr>
          <a:xfrm>
            <a:off x="1092418" y="23259"/>
            <a:ext cx="23278882" cy="1433164"/>
          </a:xfrm>
          <a:prstGeom prst="rect">
            <a:avLst/>
          </a:prstGeom>
        </p:spPr>
        <p:txBody>
          <a:bodyPr anchor="t"/>
          <a:lstStyle>
            <a:lvl1pPr algn="ctr" defTabSz="2048204">
              <a:defRPr spc="-173" sz="8652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Robot-show</a:t>
            </a:r>
          </a:p>
        </p:txBody>
      </p:sp>
      <p:sp>
        <p:nvSpPr>
          <p:cNvPr id="191" name="Creatief…"/>
          <p:cNvSpPr txBox="1"/>
          <p:nvPr>
            <p:ph type="subTitle" idx="1"/>
          </p:nvPr>
        </p:nvSpPr>
        <p:spPr>
          <a:xfrm>
            <a:off x="1206500" y="1932897"/>
            <a:ext cx="21971000" cy="10494361"/>
          </a:xfrm>
          <a:prstGeom prst="rect">
            <a:avLst/>
          </a:prstGeom>
        </p:spPr>
        <p:txBody>
          <a:bodyPr/>
          <a:lstStyle/>
          <a:p>
            <a:pPr marL="609599" indent="-609599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Creatief</a:t>
            </a:r>
          </a:p>
          <a:p>
            <a:pPr lvl="2" marL="1828800" indent="-6096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Trekpop-robot</a:t>
            </a:r>
            <a:br/>
            <a:br/>
          </a:p>
          <a:p>
            <a:pPr marL="609599" indent="-609599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Educatief</a:t>
            </a:r>
          </a:p>
          <a:p>
            <a:pPr lvl="2" marL="1828800" indent="-6096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Alpha Mini</a:t>
            </a:r>
            <a:br/>
            <a:br/>
          </a:p>
          <a:p>
            <a:pPr marL="609599" indent="-609599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Programmeren</a:t>
            </a:r>
          </a:p>
          <a:p>
            <a:pPr lvl="2" marL="1828800" indent="-6096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Robosen k1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Auteur en datum"/>
          <p:cNvSpPr txBox="1"/>
          <p:nvPr>
            <p:ph type="body" idx="21"/>
          </p:nvPr>
        </p:nvSpPr>
        <p:spPr>
          <a:xfrm>
            <a:off x="-1241" y="11522428"/>
            <a:ext cx="24386483" cy="218549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330200">
              <a:defRPr sz="1440"/>
            </a:lvl1pPr>
          </a:lstStyle>
          <a:p>
            <a:pPr/>
            <a:r>
              <a:t>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194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41" y="11522428"/>
            <a:ext cx="7469348" cy="1349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Schermafbeelding 2025-01-02 om 11.47.50.png" descr="Schermafbeelding 2025-01-02 om 11.47.5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41" y="11522428"/>
            <a:ext cx="4097362" cy="2092834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Trekpop-robot"/>
          <p:cNvSpPr txBox="1"/>
          <p:nvPr>
            <p:ph type="ctrTitle"/>
          </p:nvPr>
        </p:nvSpPr>
        <p:spPr>
          <a:xfrm>
            <a:off x="1092418" y="23259"/>
            <a:ext cx="23278882" cy="1433164"/>
          </a:xfrm>
          <a:prstGeom prst="rect">
            <a:avLst/>
          </a:prstGeom>
        </p:spPr>
        <p:txBody>
          <a:bodyPr anchor="t"/>
          <a:lstStyle>
            <a:lvl1pPr algn="ctr" defTabSz="2048204">
              <a:defRPr spc="-173" sz="8652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Trekpop-robot</a:t>
            </a:r>
          </a:p>
        </p:txBody>
      </p:sp>
      <p:sp>
        <p:nvSpPr>
          <p:cNvPr id="197" name="Techniek…"/>
          <p:cNvSpPr txBox="1"/>
          <p:nvPr>
            <p:ph type="subTitle" idx="1"/>
          </p:nvPr>
        </p:nvSpPr>
        <p:spPr>
          <a:xfrm>
            <a:off x="1206500" y="1955944"/>
            <a:ext cx="21971000" cy="10494362"/>
          </a:xfrm>
          <a:prstGeom prst="rect">
            <a:avLst/>
          </a:prstGeom>
        </p:spPr>
        <p:txBody>
          <a:bodyPr/>
          <a:lstStyle/>
          <a:p>
            <a:pPr marL="609599" indent="-609599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Techniek</a:t>
            </a:r>
          </a:p>
          <a:p>
            <a:pPr lvl="2" marL="1828800" indent="-6096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Boren</a:t>
            </a:r>
          </a:p>
          <a:p>
            <a:pPr lvl="2" marL="1828800" indent="-6096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Verbinden</a:t>
            </a:r>
          </a:p>
          <a:p>
            <a:pPr lvl="2" marL="1828800" indent="-6096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Zagen</a:t>
            </a:r>
            <a:br/>
          </a:p>
          <a:p>
            <a:pPr marL="609599" indent="-609599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Creatief</a:t>
            </a:r>
          </a:p>
          <a:p>
            <a:pPr lvl="2" marL="1828800" indent="-6096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Robot schilderen</a:t>
            </a:r>
            <a:br/>
          </a:p>
          <a:p>
            <a:pPr marL="609599" indent="-609599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Uitbreiden</a:t>
            </a:r>
          </a:p>
          <a:p>
            <a:pPr lvl="2" marL="1828800" indent="-6096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Led’s als ogen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Auteur en datum"/>
          <p:cNvSpPr txBox="1"/>
          <p:nvPr>
            <p:ph type="body" idx="21"/>
          </p:nvPr>
        </p:nvSpPr>
        <p:spPr>
          <a:xfrm>
            <a:off x="-1241" y="11522428"/>
            <a:ext cx="24386483" cy="218549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330200">
              <a:defRPr sz="1440"/>
            </a:lvl1pPr>
          </a:lstStyle>
          <a:p>
            <a:pPr/>
            <a:r>
              <a:t>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200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41" y="11522428"/>
            <a:ext cx="7469348" cy="1349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Schermafbeelding 2025-01-02 om 11.47.50.png" descr="Schermafbeelding 2025-01-02 om 11.47.5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41" y="11522428"/>
            <a:ext cx="4097362" cy="2092834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Alpha Mini"/>
          <p:cNvSpPr txBox="1"/>
          <p:nvPr>
            <p:ph type="ctrTitle"/>
          </p:nvPr>
        </p:nvSpPr>
        <p:spPr>
          <a:xfrm>
            <a:off x="1092418" y="23259"/>
            <a:ext cx="23278882" cy="1433164"/>
          </a:xfrm>
          <a:prstGeom prst="rect">
            <a:avLst/>
          </a:prstGeom>
        </p:spPr>
        <p:txBody>
          <a:bodyPr anchor="t"/>
          <a:lstStyle>
            <a:lvl1pPr algn="ctr" defTabSz="2048204">
              <a:defRPr spc="-173" sz="8652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Alpha Mini</a:t>
            </a:r>
          </a:p>
        </p:txBody>
      </p:sp>
      <p:sp>
        <p:nvSpPr>
          <p:cNvPr id="203" name="Demo-mode…"/>
          <p:cNvSpPr txBox="1"/>
          <p:nvPr>
            <p:ph type="subTitle" idx="1"/>
          </p:nvPr>
        </p:nvSpPr>
        <p:spPr>
          <a:xfrm>
            <a:off x="1206500" y="1932897"/>
            <a:ext cx="21971000" cy="10494361"/>
          </a:xfrm>
          <a:prstGeom prst="rect">
            <a:avLst/>
          </a:prstGeom>
        </p:spPr>
        <p:txBody>
          <a:bodyPr/>
          <a:lstStyle/>
          <a:p>
            <a:pPr marL="609599" indent="-609599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Demo-mode</a:t>
            </a:r>
            <a:br/>
            <a:br/>
          </a:p>
          <a:p>
            <a:pPr marL="609599" indent="-609599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Voorleesrobot</a:t>
            </a:r>
            <a:br/>
            <a:br/>
          </a:p>
          <a:p>
            <a:pPr marL="609599" indent="-609599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000">
                <a:latin typeface="Verdana"/>
                <a:ea typeface="Verdana"/>
                <a:cs typeface="Verdana"/>
                <a:sym typeface="Verdana"/>
              </a:defRPr>
            </a:pPr>
            <a:r>
              <a:t>Zorgrobot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3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3749DF46DDC04A916F3F60AC8D6D42" ma:contentTypeVersion="13" ma:contentTypeDescription="Een nieuw document maken." ma:contentTypeScope="" ma:versionID="019eeafe01f626aedc1bd04383965984">
  <xsd:schema xmlns:xsd="http://www.w3.org/2001/XMLSchema" xmlns:xs="http://www.w3.org/2001/XMLSchema" xmlns:p="http://schemas.microsoft.com/office/2006/metadata/properties" xmlns:ns2="314110db-5d7e-40cb-a616-f53bbddfaaa2" xmlns:ns3="44642763-8bc9-438b-a4ee-b951f4e6700b" targetNamespace="http://schemas.microsoft.com/office/2006/metadata/properties" ma:root="true" ma:fieldsID="1c014dd2b4928ea1191b98df65747674" ns2:_="" ns3:_="">
    <xsd:import namespace="314110db-5d7e-40cb-a616-f53bbddfaaa2"/>
    <xsd:import namespace="44642763-8bc9-438b-a4ee-b951f4e670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4110db-5d7e-40cb-a616-f53bbddfaa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c1d936a1-9f90-4e37-b703-428dca169c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642763-8bc9-438b-a4ee-b951f4e6700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9df90c2-ed01-4813-9933-743098584375}" ma:internalName="TaxCatchAll" ma:showField="CatchAllData" ma:web="44642763-8bc9-438b-a4ee-b951f4e670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4642763-8bc9-438b-a4ee-b951f4e6700b" xsi:nil="true"/>
    <lcf76f155ced4ddcb4097134ff3c332f xmlns="314110db-5d7e-40cb-a616-f53bbddfaaa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003EFCC-DDAD-4A50-B9A4-B3134C1E8D5F}"/>
</file>

<file path=customXml/itemProps2.xml><?xml version="1.0" encoding="utf-8"?>
<ds:datastoreItem xmlns:ds="http://schemas.openxmlformats.org/officeDocument/2006/customXml" ds:itemID="{8BC98C9A-D965-4EFE-925F-8F698DC3FC41}"/>
</file>

<file path=customXml/itemProps3.xml><?xml version="1.0" encoding="utf-8"?>
<ds:datastoreItem xmlns:ds="http://schemas.openxmlformats.org/officeDocument/2006/customXml" ds:itemID="{E48588D3-8229-4CDB-A573-A2CEF21E28BA}"/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0x010100123749DF46DDC04A916F3F60AC8D6D42</vt:lpwstr>
  </property>
</Properties>
</file>