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302" r:id="rId4"/>
    <p:sldId id="303" r:id="rId5"/>
    <p:sldId id="316" r:id="rId6"/>
    <p:sldId id="300" r:id="rId7"/>
    <p:sldId id="304" r:id="rId8"/>
    <p:sldId id="301" r:id="rId9"/>
    <p:sldId id="261" r:id="rId10"/>
    <p:sldId id="259" r:id="rId11"/>
    <p:sldId id="260" r:id="rId12"/>
    <p:sldId id="262" r:id="rId13"/>
    <p:sldId id="284" r:id="rId14"/>
    <p:sldId id="285" r:id="rId15"/>
    <p:sldId id="266" r:id="rId16"/>
    <p:sldId id="277" r:id="rId17"/>
    <p:sldId id="278" r:id="rId18"/>
    <p:sldId id="279" r:id="rId19"/>
    <p:sldId id="265" r:id="rId20"/>
    <p:sldId id="286" r:id="rId21"/>
    <p:sldId id="306" r:id="rId22"/>
    <p:sldId id="318" r:id="rId23"/>
    <p:sldId id="319" r:id="rId24"/>
    <p:sldId id="320" r:id="rId25"/>
    <p:sldId id="321" r:id="rId26"/>
    <p:sldId id="322" r:id="rId27"/>
    <p:sldId id="293" r:id="rId28"/>
    <p:sldId id="323" r:id="rId29"/>
    <p:sldId id="314" r:id="rId30"/>
    <p:sldId id="305" r:id="rId31"/>
    <p:sldId id="315" r:id="rId32"/>
    <p:sldId id="267" r:id="rId33"/>
    <p:sldId id="270" r:id="rId34"/>
    <p:sldId id="271" r:id="rId35"/>
    <p:sldId id="272" r:id="rId36"/>
    <p:sldId id="290" r:id="rId37"/>
    <p:sldId id="291" r:id="rId38"/>
    <p:sldId id="311" r:id="rId39"/>
    <p:sldId id="273" r:id="rId40"/>
    <p:sldId id="312" r:id="rId41"/>
    <p:sldId id="313" r:id="rId42"/>
    <p:sldId id="317" r:id="rId43"/>
    <p:sldId id="269" r:id="rId4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4558" autoAdjust="0"/>
  </p:normalViewPr>
  <p:slideViewPr>
    <p:cSldViewPr snapToGrid="0" snapToObjects="1">
      <p:cViewPr varScale="1">
        <p:scale>
          <a:sx n="103" d="100"/>
          <a:sy n="103" d="100"/>
        </p:scale>
        <p:origin x="24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FA996-9C52-144C-AAAB-C9452FF6288D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F5E8A-6171-1B46-904E-EED224A67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262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5287B-9D1A-4D49-B96D-BD81CDD48C1C}" type="datetimeFigureOut">
              <a:rPr lang="nl-NL" smtClean="0"/>
              <a:t>20-11-2019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8250B-FBBA-E846-B7CF-CEAD2B47D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53634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8250B-FBBA-E846-B7CF-CEAD2B47DEC3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3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8250B-FBBA-E846-B7CF-CEAD2B47DEC3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30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8250B-FBBA-E846-B7CF-CEAD2B47DEC3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369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8250B-FBBA-E846-B7CF-CEAD2B47DEC3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52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FF17-7C3C-C64C-8657-0AC2DA977214}" type="datetime1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091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2412-C48C-5A4A-B21E-BEFA772FED48}" type="datetime1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333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087F-F2F7-AC44-A80E-5A7E2D774B59}" type="datetime1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259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171F-BD00-A945-8BCD-0DCA80C7593F}" type="datetime1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50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761E-A784-8543-8C26-029C8AF92286}" type="datetime1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672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6864-6DE7-F44A-A031-EE11AE656D39}" type="datetime1">
              <a:rPr lang="nl-NL" smtClean="0"/>
              <a:t>20-11-2019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08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89A-1C02-7E40-9730-ECCC83EAE20F}" type="datetime1">
              <a:rPr lang="nl-NL" smtClean="0"/>
              <a:t>20-11-2019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42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1C234-D968-B742-802E-884CE37EFBB4}" type="datetime1">
              <a:rPr lang="nl-NL" smtClean="0"/>
              <a:t>20-11-2019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44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871E-98B8-B142-B786-03B0AB7A201A}" type="datetime1">
              <a:rPr lang="nl-NL" smtClean="0"/>
              <a:t>20-11-2019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144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218F-9196-414A-9396-195C360E7F9E}" type="datetime1">
              <a:rPr lang="nl-NL" smtClean="0"/>
              <a:t>20-11-2019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57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0189-EA74-2743-9242-FE8022582313}" type="datetime1">
              <a:rPr lang="nl-NL" smtClean="0"/>
              <a:t>20-11-2019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84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9D821-1E13-3244-9BD9-72EFBBE98064}" type="datetime1">
              <a:rPr lang="nl-NL" smtClean="0"/>
              <a:t>20-11-2019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Klimaat, planten en gezondheid. Flora van Nederland/Pollennieuws NIBI Conferentie GEEF het DOOR, 15-11-2019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14945-E79B-8C44-A4DE-09E4F9883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70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oravannederland.nl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1511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dirty="0"/>
              <a:t>Klimaat, effecten op planten en gezondheid</a:t>
            </a:r>
            <a:br>
              <a:rPr lang="nl-NL" dirty="0"/>
            </a:b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248310" y="5971853"/>
            <a:ext cx="6400800" cy="428946"/>
          </a:xfrm>
        </p:spPr>
        <p:txBody>
          <a:bodyPr>
            <a:normAutofit/>
          </a:bodyPr>
          <a:lstStyle/>
          <a:p>
            <a:r>
              <a:rPr lang="nl-NL" sz="1200" dirty="0"/>
              <a:t>Maurice Martens Flora van Nederland / Pollennieuws</a:t>
            </a:r>
          </a:p>
        </p:txBody>
      </p:sp>
      <p:pic>
        <p:nvPicPr>
          <p:cNvPr id="4" name="Afbeelding 3" descr="AppStoreIcon-10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0"/>
            <a:ext cx="1371600" cy="1397000"/>
          </a:xfrm>
          <a:prstGeom prst="rect">
            <a:avLst/>
          </a:prstGeom>
        </p:spPr>
      </p:pic>
      <p:pic>
        <p:nvPicPr>
          <p:cNvPr id="6" name="Afbeelding 5" descr="fvn_logo-4x4-0085C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Klimaat en weer in de afgelopen eeuwen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pic>
        <p:nvPicPr>
          <p:cNvPr id="4" name="Tijdelijke aanduiding voor inhoud 3" descr="recon_ljungqvist_20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b="6748"/>
          <a:stretch>
            <a:fillRect/>
          </a:stretch>
        </p:blipFill>
        <p:spPr>
          <a:xfrm>
            <a:off x="457200" y="1600201"/>
            <a:ext cx="8229600" cy="3926178"/>
          </a:xfrm>
        </p:spPr>
      </p:pic>
      <p:sp>
        <p:nvSpPr>
          <p:cNvPr id="6" name="Rechthoek 5"/>
          <p:cNvSpPr/>
          <p:nvPr/>
        </p:nvSpPr>
        <p:spPr>
          <a:xfrm>
            <a:off x="1317206" y="5627375"/>
            <a:ext cx="7651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Temperatuurschommeling vanaf de Romeinse tijd</a:t>
            </a:r>
            <a:r>
              <a:rPr lang="nl-NL" dirty="0">
                <a:effectLst/>
              </a:rPr>
              <a:t>  bron :</a:t>
            </a:r>
            <a:r>
              <a:rPr lang="nl-NL" dirty="0"/>
              <a:t>F.C. </a:t>
            </a:r>
            <a:r>
              <a:rPr lang="nl-NL" dirty="0" err="1"/>
              <a:t>Ljungqvist</a:t>
            </a:r>
            <a:r>
              <a:rPr lang="nl-NL" dirty="0"/>
              <a:t>, 2010</a:t>
            </a: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>
          <a:xfrm>
            <a:off x="1317206" y="6356350"/>
            <a:ext cx="7271990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99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Klimaat en weer in de afgelopen eeuwen</a:t>
            </a:r>
          </a:p>
        </p:txBody>
      </p:sp>
      <p:pic>
        <p:nvPicPr>
          <p:cNvPr id="6" name="Tijdelijke aanduiding voor inhoud 5" descr="Schermafbeelding 2015-03-01 om 14.15.3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6" b="10386"/>
          <a:stretch>
            <a:fillRect/>
          </a:stretch>
        </p:blipFill>
        <p:spPr>
          <a:xfrm>
            <a:off x="457200" y="1600200"/>
            <a:ext cx="8229600" cy="3879145"/>
          </a:xfrm>
        </p:spPr>
      </p:pic>
      <p:sp>
        <p:nvSpPr>
          <p:cNvPr id="7" name="Tekstvak 6"/>
          <p:cNvSpPr txBox="1"/>
          <p:nvPr/>
        </p:nvSpPr>
        <p:spPr>
          <a:xfrm>
            <a:off x="1074687" y="5710019"/>
            <a:ext cx="7205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Tien jaar gemiddelde wintertemperatuur 800-2000 voor de Lage Landen</a:t>
            </a:r>
          </a:p>
          <a:p>
            <a:r>
              <a:rPr lang="nl-NL" dirty="0"/>
              <a:t>  gereconstrueerd door Buisman, </a:t>
            </a:r>
            <a:r>
              <a:rPr lang="nl-NL" dirty="0" err="1"/>
              <a:t>IJnsen</a:t>
            </a:r>
            <a:r>
              <a:rPr lang="nl-NL" dirty="0"/>
              <a:t> en Van Engelen (Bron: </a:t>
            </a:r>
            <a:r>
              <a:rPr lang="nl-NL" u="sng" dirty="0"/>
              <a:t>KNMI)</a:t>
            </a:r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>
          <a:xfrm>
            <a:off x="1150705" y="6356349"/>
            <a:ext cx="7263829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809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Klimaat en weer in de afgelopen eeuwen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pic>
        <p:nvPicPr>
          <p:cNvPr id="6" name="Tijdelijke aanduiding voor inhoud 5" descr="Schermafbeelding 2015-03-01 om 14.41.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779" r="-59779"/>
          <a:stretch>
            <a:fillRect/>
          </a:stretch>
        </p:blipFill>
        <p:spPr>
          <a:xfrm>
            <a:off x="457200" y="1600201"/>
            <a:ext cx="8229600" cy="3902662"/>
          </a:xfr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22625" y="6356350"/>
            <a:ext cx="7191910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2140931" y="5710018"/>
            <a:ext cx="5079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Graanpollen in een grondboring in midden Duitsland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26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Hooikoorts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Definitie Hooikoorts in de 19</a:t>
            </a:r>
            <a:r>
              <a:rPr lang="nl-NL" b="1" baseline="30000" dirty="0"/>
              <a:t>e</a:t>
            </a:r>
            <a:r>
              <a:rPr lang="nl-NL" b="1" dirty="0"/>
              <a:t> eeuw</a:t>
            </a:r>
          </a:p>
          <a:p>
            <a:endParaRPr lang="nl-NL" dirty="0"/>
          </a:p>
          <a:p>
            <a:r>
              <a:rPr lang="nl-NL" dirty="0"/>
              <a:t>Welke planten geven pollen vrij aan de lucht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Spreiding in bloei “genetische variabiliteit”</a:t>
            </a:r>
          </a:p>
          <a:p>
            <a:endParaRPr lang="nl-NL" dirty="0"/>
          </a:p>
          <a:p>
            <a:r>
              <a:rPr lang="nl-NL" dirty="0"/>
              <a:t>Hooikoorts het hele jaar door?</a:t>
            </a:r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63721" y="6356350"/>
            <a:ext cx="7222733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4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Hooikoorts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Definitie Hooikoorts in de 19</a:t>
            </a:r>
            <a:r>
              <a:rPr lang="nl-NL" baseline="30000" dirty="0"/>
              <a:t>e</a:t>
            </a:r>
            <a:r>
              <a:rPr lang="nl-NL" dirty="0"/>
              <a:t> eeuw</a:t>
            </a:r>
          </a:p>
          <a:p>
            <a:endParaRPr lang="nl-NL" dirty="0"/>
          </a:p>
          <a:p>
            <a:r>
              <a:rPr lang="nl-NL" b="1" dirty="0"/>
              <a:t>Welke planten geven pollen vrij aan de lucht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Spreiding in bloei “genetische variabiliteit”</a:t>
            </a:r>
          </a:p>
          <a:p>
            <a:endParaRPr lang="nl-NL" dirty="0"/>
          </a:p>
          <a:p>
            <a:r>
              <a:rPr lang="nl-NL" dirty="0"/>
              <a:t>Hooikoorts het hele jaar door?</a:t>
            </a:r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037690" y="6356350"/>
            <a:ext cx="7438490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4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Hooikoorts</a:t>
            </a:r>
          </a:p>
        </p:txBody>
      </p:sp>
      <p:pic>
        <p:nvPicPr>
          <p:cNvPr id="6" name="Tijdelijke aanduiding voor inhoud 5" descr="pollennieuws 2015-02-16 om 08.05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22" r="-28222"/>
          <a:stretch>
            <a:fillRect/>
          </a:stretch>
        </p:blipFill>
        <p:spPr>
          <a:xfrm>
            <a:off x="457200" y="1600200"/>
            <a:ext cx="8229600" cy="3907577"/>
          </a:xfr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15092" y="6356350"/>
            <a:ext cx="7171362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2062035" y="5696400"/>
            <a:ext cx="452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Pollenkalender tv / </a:t>
            </a:r>
            <a:r>
              <a:rPr lang="nl-NL" dirty="0" err="1"/>
              <a:t>Pollennieuws.nl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61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Hooikoorts</a:t>
            </a:r>
          </a:p>
        </p:txBody>
      </p:sp>
      <p:pic>
        <p:nvPicPr>
          <p:cNvPr id="6" name="Tijdelijke aanduiding voor inhoud 5" descr="Zwarte els katjes met veel poll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457200" y="1600201"/>
            <a:ext cx="8229600" cy="3911600"/>
          </a:xfr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63721" y="6356350"/>
            <a:ext cx="7423079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533400" y="5682734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Zwarte Els</a:t>
            </a:r>
          </a:p>
        </p:txBody>
      </p:sp>
    </p:spTree>
    <p:extLst>
      <p:ext uri="{BB962C8B-B14F-4D97-AF65-F5344CB8AC3E}">
        <p14:creationId xmlns:p14="http://schemas.microsoft.com/office/powerpoint/2010/main" val="423401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Hooikoorts</a:t>
            </a:r>
          </a:p>
        </p:txBody>
      </p:sp>
      <p:pic>
        <p:nvPicPr>
          <p:cNvPr id="6" name="Tijdelijke aanduiding voor inhoud 5" descr="Hazelpol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5627"/>
          <a:stretch>
            <a:fillRect/>
          </a:stretch>
        </p:blipFill>
        <p:spPr>
          <a:xfrm>
            <a:off x="457200" y="1600201"/>
            <a:ext cx="8229600" cy="3911600"/>
          </a:xfr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73996" y="6356350"/>
            <a:ext cx="7412804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592360" y="5816600"/>
            <a:ext cx="999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Hazelaar</a:t>
            </a:r>
          </a:p>
        </p:txBody>
      </p:sp>
    </p:spTree>
    <p:extLst>
      <p:ext uri="{BB962C8B-B14F-4D97-AF65-F5344CB8AC3E}">
        <p14:creationId xmlns:p14="http://schemas.microsoft.com/office/powerpoint/2010/main" val="39583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Hooikoorts</a:t>
            </a:r>
          </a:p>
        </p:txBody>
      </p:sp>
      <p:pic>
        <p:nvPicPr>
          <p:cNvPr id="6" name="Tijdelijke aanduiding voor inhoud 5" descr="Schermafbeelding 2015-03-01 om 16.31.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10" r="-21710"/>
          <a:stretch>
            <a:fillRect/>
          </a:stretch>
        </p:blipFill>
        <p:spPr>
          <a:xfrm>
            <a:off x="457200" y="1600201"/>
            <a:ext cx="8229600" cy="3886200"/>
          </a:xfr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87011" y="6356350"/>
            <a:ext cx="7181635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718436" y="5606534"/>
            <a:ext cx="155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Paardenbloem</a:t>
            </a:r>
          </a:p>
        </p:txBody>
      </p:sp>
    </p:spTree>
    <p:extLst>
      <p:ext uri="{BB962C8B-B14F-4D97-AF65-F5344CB8AC3E}">
        <p14:creationId xmlns:p14="http://schemas.microsoft.com/office/powerpoint/2010/main" val="19616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Hooikoorts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Definitie Hooikoorts in de 19</a:t>
            </a:r>
            <a:r>
              <a:rPr lang="nl-NL" baseline="30000" dirty="0"/>
              <a:t>e</a:t>
            </a:r>
            <a:r>
              <a:rPr lang="nl-NL" dirty="0"/>
              <a:t> eeuw</a:t>
            </a:r>
          </a:p>
          <a:p>
            <a:endParaRPr lang="nl-NL" dirty="0"/>
          </a:p>
          <a:p>
            <a:r>
              <a:rPr lang="nl-NL" dirty="0"/>
              <a:t>Welke planten geven pollen vrij aan de lucht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b="1" dirty="0"/>
              <a:t>Spreiding in bloei “genetische variabiliteit”</a:t>
            </a:r>
          </a:p>
          <a:p>
            <a:endParaRPr lang="nl-NL" dirty="0"/>
          </a:p>
          <a:p>
            <a:r>
              <a:rPr lang="nl-NL" dirty="0"/>
              <a:t>Hooikoorts het hele jaar door?</a:t>
            </a:r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3447" y="6356350"/>
            <a:ext cx="7161087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98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Klimaat, planten en gezondheid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b="1" dirty="0"/>
              <a:t>Inleiding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Klimaat en weer in de afgelopen eeuwen</a:t>
            </a:r>
          </a:p>
          <a:p>
            <a:endParaRPr lang="nl-NL" dirty="0"/>
          </a:p>
          <a:p>
            <a:r>
              <a:rPr lang="nl-NL" dirty="0"/>
              <a:t>Pollen en Hooikoorts</a:t>
            </a:r>
          </a:p>
          <a:p>
            <a:endParaRPr lang="nl-NL" dirty="0"/>
          </a:p>
          <a:p>
            <a:r>
              <a:rPr lang="nl-NL" dirty="0"/>
              <a:t>Pollen en weer</a:t>
            </a:r>
          </a:p>
          <a:p>
            <a:endParaRPr lang="nl-NL" dirty="0"/>
          </a:p>
          <a:p>
            <a:r>
              <a:rPr lang="nl-NL" dirty="0"/>
              <a:t>Ambrosia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Levenskwaliteit en kosten</a:t>
            </a:r>
          </a:p>
          <a:p>
            <a:endParaRPr lang="nl-NL" dirty="0"/>
          </a:p>
          <a:p>
            <a:r>
              <a:rPr lang="nl-NL" dirty="0"/>
              <a:t>Afsluiting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181529" y="6308726"/>
            <a:ext cx="7243280" cy="412750"/>
          </a:xfrm>
        </p:spPr>
        <p:txBody>
          <a:bodyPr/>
          <a:lstStyle/>
          <a:p>
            <a:r>
              <a:rPr lang="nl-NL" dirty="0"/>
              <a:t>Klimaat, planten en gezondheid. Flora van Nederland/Pollennieuws NIBI Conferentie GEEF het DOOR, 15-11-2019 </a:t>
            </a:r>
          </a:p>
        </p:txBody>
      </p:sp>
    </p:spTree>
    <p:extLst>
      <p:ext uri="{BB962C8B-B14F-4D97-AF65-F5344CB8AC3E}">
        <p14:creationId xmlns:p14="http://schemas.microsoft.com/office/powerpoint/2010/main" val="119056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Hooikoorts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Definitie Hooikoorts in de 19</a:t>
            </a:r>
            <a:r>
              <a:rPr lang="nl-NL" baseline="30000" dirty="0"/>
              <a:t>e</a:t>
            </a:r>
            <a:r>
              <a:rPr lang="nl-NL" dirty="0"/>
              <a:t> eeuw</a:t>
            </a:r>
          </a:p>
          <a:p>
            <a:endParaRPr lang="nl-NL" dirty="0"/>
          </a:p>
          <a:p>
            <a:r>
              <a:rPr lang="nl-NL" dirty="0"/>
              <a:t>Welke planten geven pollen vrij aan de lucht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Spreiding in bloei “genetische variabiliteit”</a:t>
            </a:r>
          </a:p>
          <a:p>
            <a:endParaRPr lang="nl-NL" dirty="0"/>
          </a:p>
          <a:p>
            <a:r>
              <a:rPr lang="nl-NL" b="1" dirty="0"/>
              <a:t>Hooikoorts het hele jaar door?</a:t>
            </a:r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3447" y="6356350"/>
            <a:ext cx="7284377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4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Weersafhankelijkheid Pollenafgifte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/>
              <a:t> </a:t>
            </a:r>
          </a:p>
          <a:p>
            <a:r>
              <a:rPr lang="nl-NL" b="1" dirty="0"/>
              <a:t>Planten reageren op temperatuur, luchtvochtigheid en neerslag.</a:t>
            </a:r>
          </a:p>
          <a:p>
            <a:endParaRPr lang="nl-NL" dirty="0"/>
          </a:p>
          <a:p>
            <a:r>
              <a:rPr lang="nl-NL" dirty="0"/>
              <a:t>Opwarming: meer allergene exoten zoals Ambrosia.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Minder strenge winters: Eerder bloei van Hazelaars en Elzen.</a:t>
            </a:r>
          </a:p>
          <a:p>
            <a:endParaRPr lang="nl-NL" dirty="0"/>
          </a:p>
          <a:p>
            <a:r>
              <a:rPr lang="nl-NL" dirty="0"/>
              <a:t>Natter weer: schonere lucht door uitwassen pollen.</a:t>
            </a:r>
          </a:p>
          <a:p>
            <a:pPr marL="0" indent="0">
              <a:buNone/>
            </a:pPr>
            <a:endParaRPr lang="nl-NL" b="1" dirty="0"/>
          </a:p>
          <a:p>
            <a:r>
              <a:rPr lang="nl-NL" dirty="0"/>
              <a:t>Meer weersextremen: meer pollen?</a:t>
            </a:r>
          </a:p>
          <a:p>
            <a:endParaRPr lang="nl-NL" b="1" dirty="0"/>
          </a:p>
          <a:p>
            <a:r>
              <a:rPr lang="nl-NL" dirty="0"/>
              <a:t>Meer hitte: meer en hogere extremen van pollenpieken?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25366" y="6356350"/>
            <a:ext cx="7181635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3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Weersafhankelijkheid Pollenafgifte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/>
              <a:t> </a:t>
            </a:r>
          </a:p>
          <a:p>
            <a:r>
              <a:rPr lang="nl-NL" dirty="0"/>
              <a:t>Planten reageren op temperatuur, luchtvochtigheid en neerslag.</a:t>
            </a:r>
          </a:p>
          <a:p>
            <a:endParaRPr lang="nl-NL" dirty="0"/>
          </a:p>
          <a:p>
            <a:r>
              <a:rPr lang="nl-NL" b="1" dirty="0"/>
              <a:t>Opwarming: meer allergene exoten zoals Ambrosia.</a:t>
            </a:r>
          </a:p>
          <a:p>
            <a:pPr marL="0" indent="0">
              <a:buNone/>
            </a:pPr>
            <a:endParaRPr lang="nl-NL" b="1" dirty="0"/>
          </a:p>
          <a:p>
            <a:r>
              <a:rPr lang="nl-NL" dirty="0"/>
              <a:t>Minder strenge winters: Eerder bloei van Hazelaars en Elzen.</a:t>
            </a:r>
          </a:p>
          <a:p>
            <a:endParaRPr lang="nl-NL" dirty="0"/>
          </a:p>
          <a:p>
            <a:r>
              <a:rPr lang="nl-NL" dirty="0"/>
              <a:t>Natter weer: schonere lucht door uitwassen pollen.</a:t>
            </a:r>
          </a:p>
          <a:p>
            <a:pPr marL="0" indent="0">
              <a:buNone/>
            </a:pPr>
            <a:endParaRPr lang="nl-NL" b="1" dirty="0"/>
          </a:p>
          <a:p>
            <a:r>
              <a:rPr lang="nl-NL" dirty="0"/>
              <a:t>Meer weersextremen: meer pollen?</a:t>
            </a:r>
          </a:p>
          <a:p>
            <a:endParaRPr lang="nl-NL" b="1" dirty="0"/>
          </a:p>
          <a:p>
            <a:r>
              <a:rPr lang="nl-NL" dirty="0"/>
              <a:t>Meer hitte: meer en hogere extremen van pollenpieken?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25366" y="6356350"/>
            <a:ext cx="7181635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78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Weersafhankelijkheid Pollenafgifte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/>
              <a:t> </a:t>
            </a:r>
          </a:p>
          <a:p>
            <a:r>
              <a:rPr lang="nl-NL" dirty="0"/>
              <a:t>Planten reageren op temperatuur, luchtvochtigheid en neerslag.</a:t>
            </a:r>
          </a:p>
          <a:p>
            <a:endParaRPr lang="nl-NL" dirty="0"/>
          </a:p>
          <a:p>
            <a:r>
              <a:rPr lang="nl-NL" dirty="0"/>
              <a:t>Opwarming: meer allergene exoten zoals Ambrosia.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b="1" dirty="0"/>
              <a:t>Minder strenge winters: Eerder bloei van Hazelaars en Elzen.</a:t>
            </a:r>
          </a:p>
          <a:p>
            <a:endParaRPr lang="nl-NL" b="1" dirty="0"/>
          </a:p>
          <a:p>
            <a:r>
              <a:rPr lang="nl-NL" dirty="0"/>
              <a:t>Natter weer: schonere lucht door uitwassen pollen.</a:t>
            </a:r>
          </a:p>
          <a:p>
            <a:pPr marL="0" indent="0">
              <a:buNone/>
            </a:pPr>
            <a:endParaRPr lang="nl-NL" b="1" dirty="0"/>
          </a:p>
          <a:p>
            <a:r>
              <a:rPr lang="nl-NL" dirty="0"/>
              <a:t>Meer weersextremen: meer pollen?</a:t>
            </a:r>
          </a:p>
          <a:p>
            <a:endParaRPr lang="nl-NL" b="1" dirty="0"/>
          </a:p>
          <a:p>
            <a:r>
              <a:rPr lang="nl-NL" dirty="0"/>
              <a:t>Meer hitte: meer en hogere extremen van pollenpieken?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25366" y="6356350"/>
            <a:ext cx="7181635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09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Weersafhankelijkheid Pollenafgifte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/>
              <a:t> </a:t>
            </a:r>
          </a:p>
          <a:p>
            <a:r>
              <a:rPr lang="nl-NL" dirty="0"/>
              <a:t>Planten reageren op temperatuur, luchtvochtigheid en neerslag.</a:t>
            </a:r>
          </a:p>
          <a:p>
            <a:endParaRPr lang="nl-NL" dirty="0"/>
          </a:p>
          <a:p>
            <a:r>
              <a:rPr lang="nl-NL" dirty="0"/>
              <a:t>Opwarming: meer allergene exoten zoals Ambrosia.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Minder strenge winters: Eerder bloei van Hazelaars en Elzen.</a:t>
            </a:r>
          </a:p>
          <a:p>
            <a:endParaRPr lang="nl-NL" dirty="0"/>
          </a:p>
          <a:p>
            <a:r>
              <a:rPr lang="nl-NL" b="1" dirty="0"/>
              <a:t>Natter weer: schonere lucht door uitwassen pollen.</a:t>
            </a:r>
          </a:p>
          <a:p>
            <a:pPr marL="0" indent="0">
              <a:buNone/>
            </a:pPr>
            <a:endParaRPr lang="nl-NL" b="1" dirty="0"/>
          </a:p>
          <a:p>
            <a:r>
              <a:rPr lang="nl-NL" dirty="0"/>
              <a:t>Meer weersextremen: meer pollen?</a:t>
            </a:r>
          </a:p>
          <a:p>
            <a:endParaRPr lang="nl-NL" b="1" dirty="0"/>
          </a:p>
          <a:p>
            <a:r>
              <a:rPr lang="nl-NL" dirty="0"/>
              <a:t>Meer hitte: meer en hogere extremen van pollenpieken?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25366" y="6356350"/>
            <a:ext cx="7181635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10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Weersafhankelijkheid Pollenafgifte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/>
              <a:t> </a:t>
            </a:r>
          </a:p>
          <a:p>
            <a:r>
              <a:rPr lang="nl-NL" dirty="0"/>
              <a:t>Planten reageren op temperatuur, luchtvochtigheid en neerslag.</a:t>
            </a:r>
          </a:p>
          <a:p>
            <a:endParaRPr lang="nl-NL" dirty="0"/>
          </a:p>
          <a:p>
            <a:r>
              <a:rPr lang="nl-NL" dirty="0"/>
              <a:t>Opwarming: meer allergene exoten zoals Ambrosia.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Minder strenge winters: Eerder bloei van Hazelaars en Elzen.</a:t>
            </a:r>
          </a:p>
          <a:p>
            <a:endParaRPr lang="nl-NL" dirty="0"/>
          </a:p>
          <a:p>
            <a:r>
              <a:rPr lang="nl-NL" dirty="0"/>
              <a:t>Natter weer: schonere lucht door uitwassen pollen.</a:t>
            </a:r>
          </a:p>
          <a:p>
            <a:pPr marL="0" indent="0">
              <a:buNone/>
            </a:pPr>
            <a:endParaRPr lang="nl-NL" b="1" dirty="0"/>
          </a:p>
          <a:p>
            <a:r>
              <a:rPr lang="nl-NL" b="1" dirty="0"/>
              <a:t>Meer weersextremen: meer pollen?</a:t>
            </a:r>
          </a:p>
          <a:p>
            <a:endParaRPr lang="nl-NL" b="1" dirty="0"/>
          </a:p>
          <a:p>
            <a:r>
              <a:rPr lang="nl-NL" dirty="0"/>
              <a:t>Meer hitte: meer en hogere extremen van pollenpieken?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25366" y="6356350"/>
            <a:ext cx="7181635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493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Weersafhankelijkheid Pollenafgifte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/>
              <a:t> </a:t>
            </a:r>
          </a:p>
          <a:p>
            <a:r>
              <a:rPr lang="nl-NL" dirty="0"/>
              <a:t>Planten reageren op temperatuur, luchtvochtigheid en neerslag.</a:t>
            </a:r>
          </a:p>
          <a:p>
            <a:endParaRPr lang="nl-NL" dirty="0"/>
          </a:p>
          <a:p>
            <a:r>
              <a:rPr lang="nl-NL" dirty="0"/>
              <a:t>Opwarming: meer allergene exoten zoals Ambrosia.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Minder strenge winters: Eerder bloei van Hazelaars en Elzen.</a:t>
            </a:r>
          </a:p>
          <a:p>
            <a:endParaRPr lang="nl-NL" dirty="0"/>
          </a:p>
          <a:p>
            <a:r>
              <a:rPr lang="nl-NL" dirty="0"/>
              <a:t>Natter weer: schonere lucht door uitwassen pollen.</a:t>
            </a:r>
          </a:p>
          <a:p>
            <a:pPr marL="0" indent="0">
              <a:buNone/>
            </a:pPr>
            <a:endParaRPr lang="nl-NL" b="1" dirty="0"/>
          </a:p>
          <a:p>
            <a:r>
              <a:rPr lang="nl-NL" dirty="0"/>
              <a:t>Meer weersextremen: meer pollen?</a:t>
            </a:r>
          </a:p>
          <a:p>
            <a:endParaRPr lang="nl-NL" b="1" dirty="0"/>
          </a:p>
          <a:p>
            <a:r>
              <a:rPr lang="nl-NL" b="1" dirty="0"/>
              <a:t>Meer hitte: meer en hogere extremen van pollenpieken?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25366" y="6356350"/>
            <a:ext cx="7181635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22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weer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25367" y="6356350"/>
            <a:ext cx="7489860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E06252D5-3803-DF47-9358-B27B85270115}"/>
              </a:ext>
            </a:extLst>
          </p:cNvPr>
          <p:cNvSpPr txBox="1"/>
          <p:nvPr/>
        </p:nvSpPr>
        <p:spPr>
          <a:xfrm>
            <a:off x="692935" y="1042776"/>
            <a:ext cx="927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		</a:t>
            </a:r>
            <a:r>
              <a:rPr lang="nl-NL" sz="3200" dirty="0" err="1"/>
              <a:t>Pollendruk</a:t>
            </a:r>
            <a:r>
              <a:rPr lang="nl-NL" sz="3200" dirty="0"/>
              <a:t> door de (lente)jaren heen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667127AC-82B7-7A4A-A58F-768E72EEA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5" y="1627073"/>
            <a:ext cx="5002496" cy="2986613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="" xmlns:a16="http://schemas.microsoft.com/office/drawing/2014/main" id="{BDB6B121-995C-184C-B34F-D4788B21E366}"/>
              </a:ext>
            </a:extLst>
          </p:cNvPr>
          <p:cNvSpPr txBox="1"/>
          <p:nvPr/>
        </p:nvSpPr>
        <p:spPr>
          <a:xfrm>
            <a:off x="930408" y="5968493"/>
            <a:ext cx="5706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Bron: Pollenteam </a:t>
            </a:r>
            <a:r>
              <a:rPr lang="nl-NL" sz="1200" dirty="0" err="1"/>
              <a:t>Elkerliek</a:t>
            </a:r>
            <a:r>
              <a:rPr lang="nl-NL" sz="1200" dirty="0"/>
              <a:t> Ziekenhuis Helmond, Pollennieuws, Hooikoortsradar en KNMI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="" xmlns:a16="http://schemas.microsoft.com/office/drawing/2014/main" id="{DC0DAA1C-6637-5544-B356-8FD7580839A5}"/>
              </a:ext>
            </a:extLst>
          </p:cNvPr>
          <p:cNvSpPr txBox="1"/>
          <p:nvPr/>
        </p:nvSpPr>
        <p:spPr>
          <a:xfrm>
            <a:off x="764046" y="4398833"/>
            <a:ext cx="787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Lente 2013: Zeer koud, gemiddeld over het land droog en aan de sombere kant </a:t>
            </a:r>
            <a:r>
              <a:rPr lang="nl-NL" sz="1600" b="1" dirty="0">
                <a:solidFill>
                  <a:srgbClr val="92D050"/>
                </a:solidFill>
              </a:rPr>
              <a:t>OOO</a:t>
            </a:r>
            <a:r>
              <a:rPr lang="nl-NL" sz="1600" dirty="0"/>
              <a:t> </a:t>
            </a:r>
          </a:p>
          <a:p>
            <a:r>
              <a:rPr lang="nl-NL" sz="1600" dirty="0"/>
              <a:t>Lente 2014: Extreem zacht, zonnig en vrijwel normale hoeveelheid neerslag </a:t>
            </a:r>
            <a:r>
              <a:rPr lang="nl-NL" sz="1600" b="1" dirty="0">
                <a:solidFill>
                  <a:srgbClr val="FFFF00"/>
                </a:solidFill>
              </a:rPr>
              <a:t>OOO</a:t>
            </a:r>
            <a:endParaRPr lang="nl-NL" sz="1600" b="1" dirty="0"/>
          </a:p>
          <a:p>
            <a:r>
              <a:rPr lang="nl-NL" sz="1600" dirty="0"/>
              <a:t>Lente 2015: Vrij koel, droog en zeer zonnig, </a:t>
            </a:r>
            <a:r>
              <a:rPr lang="nl-NL" sz="1600" dirty="0" err="1"/>
              <a:t>knmi</a:t>
            </a:r>
            <a:r>
              <a:rPr lang="nl-NL" sz="1600" dirty="0"/>
              <a:t> </a:t>
            </a:r>
            <a:r>
              <a:rPr lang="nl-NL" sz="1600" b="1" dirty="0">
                <a:solidFill>
                  <a:srgbClr val="7030A0"/>
                </a:solidFill>
              </a:rPr>
              <a:t>OOO</a:t>
            </a:r>
            <a:endParaRPr lang="nl-NL" sz="1600" dirty="0"/>
          </a:p>
          <a:p>
            <a:r>
              <a:rPr lang="nl-NL" sz="1600" dirty="0"/>
              <a:t>Lente 2016: Normale temperatuur en hoeveelheid neerslag, zonnig </a:t>
            </a:r>
            <a:r>
              <a:rPr lang="nl-NL" sz="1600" b="1" dirty="0">
                <a:solidFill>
                  <a:srgbClr val="FF0000"/>
                </a:solidFill>
              </a:rPr>
              <a:t>OOO</a:t>
            </a:r>
            <a:endParaRPr lang="nl-NL" sz="1600" b="1" dirty="0"/>
          </a:p>
          <a:p>
            <a:r>
              <a:rPr lang="nl-NL" sz="1600" dirty="0"/>
              <a:t>Lente 2017: Zeer zacht, zeer droog en zeer zonnig  </a:t>
            </a:r>
            <a:r>
              <a:rPr lang="nl-NL" sz="1600" b="1" dirty="0">
                <a:solidFill>
                  <a:srgbClr val="FFC000"/>
                </a:solidFill>
              </a:rPr>
              <a:t>OOO</a:t>
            </a:r>
            <a:endParaRPr lang="nl-NL" sz="1600" b="1" dirty="0"/>
          </a:p>
          <a:p>
            <a:r>
              <a:rPr lang="nl-NL" sz="1600" dirty="0"/>
              <a:t>Lente 2018: Extreem zacht, vrijwel de normale hoeveelheid neerslag en zeer zonnig </a:t>
            </a:r>
            <a:r>
              <a:rPr lang="nl-NL" sz="1600" b="1" dirty="0">
                <a:solidFill>
                  <a:srgbClr val="00B0F0"/>
                </a:solidFill>
              </a:rPr>
              <a:t>OOO</a:t>
            </a:r>
            <a:endParaRPr lang="nl-NL" sz="1600" b="1" dirty="0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79C4DA28-100D-F84C-A88D-6F4D5B721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675" y="1651792"/>
            <a:ext cx="4161842" cy="284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weer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25367" y="6356350"/>
            <a:ext cx="7489860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E06252D5-3803-DF47-9358-B27B85270115}"/>
              </a:ext>
            </a:extLst>
          </p:cNvPr>
          <p:cNvSpPr txBox="1"/>
          <p:nvPr/>
        </p:nvSpPr>
        <p:spPr>
          <a:xfrm>
            <a:off x="430945" y="1098928"/>
            <a:ext cx="927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		Grote variatie in last van hooikoorts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="" xmlns:a16="http://schemas.microsoft.com/office/drawing/2014/main" id="{BDB6B121-995C-184C-B34F-D4788B21E366}"/>
              </a:ext>
            </a:extLst>
          </p:cNvPr>
          <p:cNvSpPr txBox="1"/>
          <p:nvPr/>
        </p:nvSpPr>
        <p:spPr>
          <a:xfrm>
            <a:off x="1454390" y="5998523"/>
            <a:ext cx="2668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Bron: Pollennieuws en  Hooikoortsradar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33D54940-BF9D-6240-B7A8-3722CB35F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367" y="1850714"/>
            <a:ext cx="6010382" cy="40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0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weer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25367" y="6356350"/>
            <a:ext cx="7489860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pic>
        <p:nvPicPr>
          <p:cNvPr id="9" name="Tijdelijke aanduiding voor inhoud 8" descr="Pollen Week 10 2015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46" r="-88346"/>
          <a:stretch>
            <a:fillRect/>
          </a:stretch>
        </p:blipFill>
        <p:spPr>
          <a:xfrm>
            <a:off x="-3034016" y="1776859"/>
            <a:ext cx="10541000" cy="5391150"/>
          </a:xfrm>
        </p:spPr>
      </p:pic>
      <p:pic>
        <p:nvPicPr>
          <p:cNvPr id="10" name="Afbeelding 9" descr="Schermafbeelding 2015-03-13 om 10.51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92" y="2594114"/>
            <a:ext cx="2743200" cy="323850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4911407" y="5909816"/>
            <a:ext cx="377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Fieldreporter meldingen Pollennieuws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E06252D5-3803-DF47-9358-B27B85270115}"/>
              </a:ext>
            </a:extLst>
          </p:cNvPr>
          <p:cNvSpPr txBox="1"/>
          <p:nvPr/>
        </p:nvSpPr>
        <p:spPr>
          <a:xfrm>
            <a:off x="340777" y="1202452"/>
            <a:ext cx="8711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err="1"/>
              <a:t>Pollendruk</a:t>
            </a:r>
            <a:r>
              <a:rPr lang="nl-NL" sz="3200" dirty="0"/>
              <a:t> en klachtenmeldingen binnen één week</a:t>
            </a:r>
          </a:p>
        </p:txBody>
      </p:sp>
    </p:spTree>
    <p:extLst>
      <p:ext uri="{BB962C8B-B14F-4D97-AF65-F5344CB8AC3E}">
        <p14:creationId xmlns:p14="http://schemas.microsoft.com/office/powerpoint/2010/main" val="168577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Klimaat, planten en gezondheid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Inleiding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b="1" dirty="0"/>
              <a:t>Klimaat en weer in de afgelopen eeuwen</a:t>
            </a:r>
          </a:p>
          <a:p>
            <a:endParaRPr lang="nl-NL" dirty="0"/>
          </a:p>
          <a:p>
            <a:r>
              <a:rPr lang="nl-NL" dirty="0"/>
              <a:t>Pollen en Hooikoorts</a:t>
            </a:r>
          </a:p>
          <a:p>
            <a:endParaRPr lang="nl-NL" dirty="0"/>
          </a:p>
          <a:p>
            <a:r>
              <a:rPr lang="nl-NL" dirty="0"/>
              <a:t>Pollen en weer</a:t>
            </a:r>
          </a:p>
          <a:p>
            <a:endParaRPr lang="nl-NL" dirty="0"/>
          </a:p>
          <a:p>
            <a:r>
              <a:rPr lang="nl-NL" dirty="0"/>
              <a:t>Ambrosia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Levenskwaliteit en kosten</a:t>
            </a:r>
          </a:p>
          <a:p>
            <a:endParaRPr lang="nl-NL" dirty="0"/>
          </a:p>
          <a:p>
            <a:r>
              <a:rPr lang="nl-NL" dirty="0"/>
              <a:t>Afsluiting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56189" y="6308726"/>
            <a:ext cx="7459037" cy="412750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6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B66E290-493D-BF4C-A246-F24B33AA1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weer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2FFE508-CC78-834E-940E-324AFD05C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	  </a:t>
            </a:r>
            <a:r>
              <a:rPr lang="nl-NL" dirty="0" err="1"/>
              <a:t>Pollendruk</a:t>
            </a:r>
            <a:r>
              <a:rPr lang="nl-NL" dirty="0"/>
              <a:t> variatie binnen één etmaal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C7B7B403-3C9B-4D45-A842-CC2598047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04818" y="6356350"/>
            <a:ext cx="7459037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CFB30879-9080-F043-81CF-B3DA7F611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75" y="2516976"/>
            <a:ext cx="4810788" cy="313126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F5FAF217-48B6-0948-BC0B-A24CAB9EC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163" y="2773309"/>
            <a:ext cx="3612479" cy="287493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="" xmlns:a16="http://schemas.microsoft.com/office/drawing/2014/main" id="{AE46C8D8-52F7-5B49-8B2A-57273A1C3A10}"/>
              </a:ext>
            </a:extLst>
          </p:cNvPr>
          <p:cNvSpPr txBox="1"/>
          <p:nvPr/>
        </p:nvSpPr>
        <p:spPr>
          <a:xfrm>
            <a:off x="5195088" y="2266123"/>
            <a:ext cx="3689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Oplopende </a:t>
            </a:r>
            <a:r>
              <a:rPr lang="nl-NL" sz="1400" b="1" dirty="0" err="1"/>
              <a:t>pollendruk</a:t>
            </a:r>
            <a:r>
              <a:rPr lang="nl-NL" sz="1400" b="1" dirty="0"/>
              <a:t> in de ochtend</a:t>
            </a:r>
          </a:p>
          <a:p>
            <a:r>
              <a:rPr lang="nl-NL" sz="800" dirty="0"/>
              <a:t>                   Bron: hooikoortsradar / buienradar/ pollennieuws</a:t>
            </a:r>
          </a:p>
        </p:txBody>
      </p:sp>
    </p:spTree>
    <p:extLst>
      <p:ext uri="{BB962C8B-B14F-4D97-AF65-F5344CB8AC3E}">
        <p14:creationId xmlns:p14="http://schemas.microsoft.com/office/powerpoint/2010/main" val="231175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B66E290-493D-BF4C-A246-F24B33AA1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Pollen en weer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2FFE508-CC78-834E-940E-324AFD05C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1254"/>
            <a:ext cx="8229600" cy="4954909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	  </a:t>
            </a:r>
            <a:r>
              <a:rPr lang="nl-NL" sz="2400" dirty="0"/>
              <a:t>Last van hooikoortsachtige klachten binnen één etmaal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C7B7B403-3C9B-4D45-A842-CC2598047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04818" y="6356350"/>
            <a:ext cx="7459037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AAF2FFBF-4F21-6D4D-AA34-7BB136EBC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58" y="1727098"/>
            <a:ext cx="6881084" cy="431979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B33DA0D4-3E32-E644-83AD-AF41B731B11B}"/>
              </a:ext>
            </a:extLst>
          </p:cNvPr>
          <p:cNvSpPr txBox="1"/>
          <p:nvPr/>
        </p:nvSpPr>
        <p:spPr>
          <a:xfrm>
            <a:off x="1131458" y="6110129"/>
            <a:ext cx="3318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/>
              <a:t>Bron: Pollennieuws App, meldingen per uur op 12 juni 2015 </a:t>
            </a:r>
          </a:p>
        </p:txBody>
      </p:sp>
    </p:spTree>
    <p:extLst>
      <p:ext uri="{BB962C8B-B14F-4D97-AF65-F5344CB8AC3E}">
        <p14:creationId xmlns:p14="http://schemas.microsoft.com/office/powerpoint/2010/main" val="273551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Ambrosia in Nederland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b="1" dirty="0"/>
              <a:t>Invasieve soort, herkenning</a:t>
            </a:r>
          </a:p>
          <a:p>
            <a:endParaRPr lang="nl-NL" dirty="0"/>
          </a:p>
          <a:p>
            <a:r>
              <a:rPr lang="nl-NL" dirty="0"/>
              <a:t>Ingevoerd 1875 in Nederland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Vestiging Balkan, </a:t>
            </a:r>
            <a:r>
              <a:rPr lang="nl-NL" dirty="0" err="1"/>
              <a:t>Rhonedal</a:t>
            </a:r>
            <a:r>
              <a:rPr lang="nl-NL" dirty="0"/>
              <a:t>, Oekraïne</a:t>
            </a:r>
          </a:p>
          <a:p>
            <a:endParaRPr lang="nl-NL" dirty="0"/>
          </a:p>
          <a:p>
            <a:r>
              <a:rPr lang="nl-NL" dirty="0"/>
              <a:t>Oprukken </a:t>
            </a:r>
            <a:r>
              <a:rPr lang="nl-NL" dirty="0" err="1"/>
              <a:t>o.i.v</a:t>
            </a:r>
            <a:r>
              <a:rPr lang="nl-NL" dirty="0"/>
              <a:t>. warmer worden?</a:t>
            </a:r>
          </a:p>
          <a:p>
            <a:endParaRPr lang="nl-NL" dirty="0"/>
          </a:p>
          <a:p>
            <a:r>
              <a:rPr lang="nl-NL" dirty="0"/>
              <a:t>Indammen: actie Ambrosia vrij NVWA</a:t>
            </a:r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21933" y="6356350"/>
            <a:ext cx="7510409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26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Ambrosia in Nederland </a:t>
            </a:r>
          </a:p>
        </p:txBody>
      </p:sp>
      <p:pic>
        <p:nvPicPr>
          <p:cNvPr id="6" name="Tijdelijke aanduiding voor inhoud 5" descr="Foto 4 Uiterlijk van jong volwassen Ambrosia pla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12" r="-9012"/>
          <a:stretch>
            <a:fillRect/>
          </a:stretch>
        </p:blipFill>
        <p:spPr>
          <a:xfrm>
            <a:off x="457200" y="1600201"/>
            <a:ext cx="8229600" cy="3911600"/>
          </a:xfr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19201" y="6356350"/>
            <a:ext cx="7061770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219200" y="5791200"/>
            <a:ext cx="413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Jonge Alsemambrosia, bron: Pollennieuws</a:t>
            </a:r>
          </a:p>
        </p:txBody>
      </p:sp>
    </p:spTree>
    <p:extLst>
      <p:ext uri="{BB962C8B-B14F-4D97-AF65-F5344CB8AC3E}">
        <p14:creationId xmlns:p14="http://schemas.microsoft.com/office/powerpoint/2010/main" val="333116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Ambrosia in Nederland </a:t>
            </a:r>
          </a:p>
        </p:txBody>
      </p:sp>
      <p:pic>
        <p:nvPicPr>
          <p:cNvPr id="7" name="Tijdelijke aanduiding voor inhoud 6" descr="bloeiwijze ambros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" b="1079"/>
          <a:stretch>
            <a:fillRect/>
          </a:stretch>
        </p:blipFill>
        <p:spPr>
          <a:xfrm>
            <a:off x="457200" y="1600201"/>
            <a:ext cx="8229600" cy="3937000"/>
          </a:xfr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8801" y="6356350"/>
            <a:ext cx="7876282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558800" y="5740400"/>
            <a:ext cx="650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Bloeiende Alsemambrosia, bron: </a:t>
            </a:r>
            <a:r>
              <a:rPr lang="nl-NL" dirty="0">
                <a:hlinkClick r:id="rId3"/>
              </a:rPr>
              <a:t>https://www.floravannederland.nl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902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Ambrosia in Nederland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Invasieve soort, herkenning</a:t>
            </a:r>
          </a:p>
          <a:p>
            <a:endParaRPr lang="nl-NL" dirty="0"/>
          </a:p>
          <a:p>
            <a:r>
              <a:rPr lang="nl-NL" b="1" dirty="0"/>
              <a:t>Ingevoerd 1875 in Nederland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Vestiging Balkan, </a:t>
            </a:r>
            <a:r>
              <a:rPr lang="nl-NL" dirty="0" err="1"/>
              <a:t>Rhonedal</a:t>
            </a:r>
            <a:r>
              <a:rPr lang="nl-NL" dirty="0"/>
              <a:t>, Oekraïne</a:t>
            </a:r>
          </a:p>
          <a:p>
            <a:endParaRPr lang="nl-NL" dirty="0"/>
          </a:p>
          <a:p>
            <a:r>
              <a:rPr lang="nl-NL" dirty="0"/>
              <a:t>Oprukken </a:t>
            </a:r>
            <a:r>
              <a:rPr lang="nl-NL" dirty="0" err="1"/>
              <a:t>o.i.v</a:t>
            </a:r>
            <a:r>
              <a:rPr lang="nl-NL" dirty="0"/>
              <a:t>. warmer worden?</a:t>
            </a:r>
          </a:p>
          <a:p>
            <a:endParaRPr lang="nl-NL" dirty="0"/>
          </a:p>
          <a:p>
            <a:r>
              <a:rPr lang="nl-NL" dirty="0"/>
              <a:t>Indammen: actie Ambrosia vrij NVWA</a:t>
            </a:r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32899" y="6356350"/>
            <a:ext cx="7140539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583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Ambrosia in Nederland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Invasieve soort, herkenning</a:t>
            </a:r>
          </a:p>
          <a:p>
            <a:endParaRPr lang="nl-NL" dirty="0"/>
          </a:p>
          <a:p>
            <a:r>
              <a:rPr lang="nl-NL" dirty="0"/>
              <a:t>Ingevoerd 1875 in Nederland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b="1" dirty="0"/>
              <a:t>Vestiging Balkan, </a:t>
            </a:r>
            <a:r>
              <a:rPr lang="nl-NL" b="1" dirty="0" err="1"/>
              <a:t>Rhonedal</a:t>
            </a:r>
            <a:r>
              <a:rPr lang="nl-NL" b="1" dirty="0"/>
              <a:t>, </a:t>
            </a:r>
            <a:r>
              <a:rPr lang="nl-NL" b="1" dirty="0" err="1"/>
              <a:t>Lausitz</a:t>
            </a:r>
            <a:r>
              <a:rPr lang="nl-NL" b="1" dirty="0"/>
              <a:t>, Oekraïne</a:t>
            </a:r>
          </a:p>
          <a:p>
            <a:endParaRPr lang="nl-NL" dirty="0"/>
          </a:p>
          <a:p>
            <a:r>
              <a:rPr lang="nl-NL" dirty="0"/>
              <a:t>Oprukken </a:t>
            </a:r>
            <a:r>
              <a:rPr lang="nl-NL" dirty="0" err="1"/>
              <a:t>o.i.v</a:t>
            </a:r>
            <a:r>
              <a:rPr lang="nl-NL" dirty="0"/>
              <a:t>. warmer worden?</a:t>
            </a:r>
          </a:p>
          <a:p>
            <a:endParaRPr lang="nl-NL" dirty="0"/>
          </a:p>
          <a:p>
            <a:r>
              <a:rPr lang="nl-NL" dirty="0"/>
              <a:t>Indammen: actie Ambrosia vrij NVWA</a:t>
            </a:r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84271" y="6356350"/>
            <a:ext cx="7243280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47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Ambrosia in Nederland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Invasieve soort, herkenning</a:t>
            </a:r>
          </a:p>
          <a:p>
            <a:endParaRPr lang="nl-NL" dirty="0"/>
          </a:p>
          <a:p>
            <a:r>
              <a:rPr lang="nl-NL" dirty="0"/>
              <a:t>Ingevoerd 1875 in Nederland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Vestiging Balkan, </a:t>
            </a:r>
            <a:r>
              <a:rPr lang="nl-NL" dirty="0" err="1"/>
              <a:t>Rhonedal</a:t>
            </a:r>
            <a:r>
              <a:rPr lang="nl-NL" dirty="0"/>
              <a:t>, Oekraïne</a:t>
            </a:r>
          </a:p>
          <a:p>
            <a:endParaRPr lang="nl-NL" dirty="0"/>
          </a:p>
          <a:p>
            <a:r>
              <a:rPr lang="nl-NL" b="1" dirty="0"/>
              <a:t>Oprukken </a:t>
            </a:r>
            <a:r>
              <a:rPr lang="nl-NL" b="1" dirty="0" err="1"/>
              <a:t>o.i.v</a:t>
            </a:r>
            <a:r>
              <a:rPr lang="nl-NL" b="1" dirty="0"/>
              <a:t>. warmer worden?</a:t>
            </a:r>
          </a:p>
          <a:p>
            <a:endParaRPr lang="nl-NL" dirty="0"/>
          </a:p>
          <a:p>
            <a:r>
              <a:rPr lang="nl-NL" dirty="0"/>
              <a:t>Indammen: actie Ambrosia vrij NVWA</a:t>
            </a:r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43173" y="6356350"/>
            <a:ext cx="7325473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47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Ambrosia in Nederland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rcRect l="-65443" r="-65443"/>
          <a:stretch>
            <a:fillRect/>
          </a:stretch>
        </p:blipFill>
        <p:spPr>
          <a:xfrm>
            <a:off x="-1761892" y="1550036"/>
            <a:ext cx="8229600" cy="3907577"/>
          </a:xfr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04332" y="6356350"/>
            <a:ext cx="7393258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4526421" y="56249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72066" y="5583816"/>
            <a:ext cx="7714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Hotspots van Alsemambrosia in Nederland  in de periode 1975 t/m 2013 respectievelijk 1975 t/m 2016. Bron: NDFF, </a:t>
            </a:r>
            <a:r>
              <a:rPr lang="nl-NL" sz="1400" dirty="0" err="1"/>
              <a:t>Floron</a:t>
            </a:r>
            <a:r>
              <a:rPr lang="nl-NL" sz="1400" dirty="0"/>
              <a:t>, </a:t>
            </a:r>
            <a:r>
              <a:rPr lang="nl-NL" sz="1400" dirty="0" err="1"/>
              <a:t>FloravanNederland</a:t>
            </a:r>
            <a:r>
              <a:rPr lang="nl-NL" sz="1400" dirty="0"/>
              <a:t>, Natuurkalender, </a:t>
            </a:r>
            <a:r>
              <a:rPr lang="nl-NL" sz="1400" dirty="0" err="1"/>
              <a:t>Waarneming.nl</a:t>
            </a:r>
            <a:r>
              <a:rPr lang="nl-NL" sz="1400" dirty="0"/>
              <a:t>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5D821FD3-58C0-AA4A-9690-0788C723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754" y="1521830"/>
            <a:ext cx="3276703" cy="393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Ambrosia in Nederland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Invasieve soort, herkenning</a:t>
            </a:r>
          </a:p>
          <a:p>
            <a:endParaRPr lang="nl-NL" dirty="0"/>
          </a:p>
          <a:p>
            <a:r>
              <a:rPr lang="nl-NL" dirty="0"/>
              <a:t>Ingevoerd 1875 in Nederland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Vestiging Balkan, </a:t>
            </a:r>
            <a:r>
              <a:rPr lang="nl-NL" dirty="0" err="1"/>
              <a:t>Rhonedal</a:t>
            </a:r>
            <a:r>
              <a:rPr lang="nl-NL" dirty="0"/>
              <a:t>, Oekraïne</a:t>
            </a:r>
          </a:p>
          <a:p>
            <a:endParaRPr lang="nl-NL" dirty="0"/>
          </a:p>
          <a:p>
            <a:r>
              <a:rPr lang="nl-NL" dirty="0"/>
              <a:t>Oprukken </a:t>
            </a:r>
            <a:r>
              <a:rPr lang="nl-NL" dirty="0" err="1"/>
              <a:t>o.i.v</a:t>
            </a:r>
            <a:r>
              <a:rPr lang="nl-NL" dirty="0"/>
              <a:t>. warmer worden?</a:t>
            </a:r>
          </a:p>
          <a:p>
            <a:endParaRPr lang="nl-NL" dirty="0"/>
          </a:p>
          <a:p>
            <a:r>
              <a:rPr lang="nl-NL" b="1" dirty="0"/>
              <a:t>Indammen: actie Ambrosia vrij NVWA</a:t>
            </a:r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32899" y="6356350"/>
            <a:ext cx="7453901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583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Klimaat, planten en gezondheid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Inleiding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Klimaat en weer in de afgelopen eeuwen</a:t>
            </a:r>
          </a:p>
          <a:p>
            <a:endParaRPr lang="nl-NL" dirty="0"/>
          </a:p>
          <a:p>
            <a:r>
              <a:rPr lang="nl-NL" b="1" dirty="0"/>
              <a:t>Pollen en Hooikoorts</a:t>
            </a:r>
          </a:p>
          <a:p>
            <a:endParaRPr lang="nl-NL" dirty="0"/>
          </a:p>
          <a:p>
            <a:r>
              <a:rPr lang="nl-NL" dirty="0"/>
              <a:t>Pollen en weer</a:t>
            </a:r>
          </a:p>
          <a:p>
            <a:endParaRPr lang="nl-NL" dirty="0"/>
          </a:p>
          <a:p>
            <a:r>
              <a:rPr lang="nl-NL" dirty="0"/>
              <a:t>Ambrosia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Levenskwaliteit en kosten</a:t>
            </a:r>
          </a:p>
          <a:p>
            <a:endParaRPr lang="nl-NL" dirty="0"/>
          </a:p>
          <a:p>
            <a:r>
              <a:rPr lang="nl-NL" dirty="0"/>
              <a:t>Afsluiting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73996" y="6308726"/>
            <a:ext cx="7412804" cy="412750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598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5B3A22B-7590-A94E-963E-C41DC667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Levenskwaliteit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489D6C2-DD8F-954B-BD99-86114CA71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           Van lichte klachten naar totale uitschakeling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Last van ogen en neus</a:t>
            </a:r>
          </a:p>
          <a:p>
            <a:r>
              <a:rPr lang="nl-NL" dirty="0"/>
              <a:t>Vermoeidheid</a:t>
            </a:r>
          </a:p>
          <a:p>
            <a:r>
              <a:rPr lang="nl-NL" dirty="0"/>
              <a:t>Slecht slapen</a:t>
            </a:r>
          </a:p>
          <a:p>
            <a:r>
              <a:rPr lang="nl-NL" dirty="0"/>
              <a:t>Concentratieverlies</a:t>
            </a:r>
          </a:p>
          <a:p>
            <a:r>
              <a:rPr lang="nl-NL" dirty="0"/>
              <a:t>Verminderde schoolprestaties</a:t>
            </a:r>
          </a:p>
          <a:p>
            <a:r>
              <a:rPr lang="nl-NL" dirty="0"/>
              <a:t>Algehele malaise</a:t>
            </a:r>
          </a:p>
          <a:p>
            <a:r>
              <a:rPr lang="nl-NL" dirty="0"/>
              <a:t>Arbeidsverzuim</a:t>
            </a:r>
          </a:p>
          <a:p>
            <a:r>
              <a:rPr lang="nl-NL" dirty="0"/>
              <a:t>Trigger naar astma</a:t>
            </a:r>
          </a:p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189699AA-63C7-4F4D-8A9B-57F0FA7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2029" y="6356350"/>
            <a:ext cx="7582829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265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9F548FE-41A4-7446-A0BA-615F81B9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Kosten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7EEA75DD-8F73-D048-98ED-8BE622F76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Kosten moeilijk in kaart te brengen</a:t>
            </a:r>
          </a:p>
          <a:p>
            <a:r>
              <a:rPr lang="nl-NL" dirty="0"/>
              <a:t>Grote spreiding in individueel klachtenpatroon</a:t>
            </a:r>
          </a:p>
          <a:p>
            <a:r>
              <a:rPr lang="nl-NL" dirty="0"/>
              <a:t>Steeds meer onderzoek duidt op toenemende kosten.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4 miljoen Nederlander hebben in meer of mindere mate last van pollenallergie.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Volgens Zweedse gegevens (2018) betekent dit voor Nederland circa 3 miljard Euro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19BEEC37-8F3B-B749-8F20-705AF93A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5483" y="6356350"/>
            <a:ext cx="7471317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682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Mogelijke adaptaties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Hooikoortsvriendelijke stadswijken</a:t>
            </a:r>
          </a:p>
          <a:p>
            <a:r>
              <a:rPr lang="nl-NL" dirty="0"/>
              <a:t>Meer allergeenarme schaduwbomen </a:t>
            </a:r>
          </a:p>
          <a:p>
            <a:r>
              <a:rPr lang="nl-NL" dirty="0"/>
              <a:t>Hooikoortsvriendelijke schoolpleinen	</a:t>
            </a:r>
          </a:p>
          <a:p>
            <a:r>
              <a:rPr lang="nl-NL" dirty="0"/>
              <a:t>Hooikoortsvriendelijke tuinen</a:t>
            </a:r>
          </a:p>
          <a:p>
            <a:r>
              <a:rPr lang="nl-NL" dirty="0"/>
              <a:t>Meer bloemen, meer biodiversiteit</a:t>
            </a:r>
          </a:p>
          <a:p>
            <a:r>
              <a:rPr lang="nl-NL" dirty="0"/>
              <a:t>Tijdig maaien van grasvelden</a:t>
            </a:r>
          </a:p>
          <a:p>
            <a:r>
              <a:rPr lang="nl-NL" dirty="0"/>
              <a:t>Ambrosia: exoten bestrijding en voorlichting</a:t>
            </a:r>
          </a:p>
          <a:p>
            <a:r>
              <a:rPr lang="nl-NL" dirty="0"/>
              <a:t>Informatie over pollenpieken per dag en per uur!</a:t>
            </a:r>
          </a:p>
          <a:p>
            <a:r>
              <a:rPr lang="nl-NL" dirty="0"/>
              <a:t>Zelfinzicht verbeteren door zelfmanagement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04332" y="6356350"/>
            <a:ext cx="7203688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pic>
        <p:nvPicPr>
          <p:cNvPr id="7" name="Afbeelding 6" descr="fvn_logo-4x4-0085CF.png">
            <a:extLst>
              <a:ext uri="{FF2B5EF4-FFF2-40B4-BE49-F238E27FC236}">
                <a16:creationId xmlns="" xmlns:a16="http://schemas.microsoft.com/office/drawing/2014/main" id="{0BF59DB1-400D-4143-82EB-89514D542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"/>
            <a:ext cx="1371600" cy="1371600"/>
          </a:xfrm>
          <a:prstGeom prst="rect">
            <a:avLst/>
          </a:prstGeom>
        </p:spPr>
      </p:pic>
      <p:pic>
        <p:nvPicPr>
          <p:cNvPr id="8" name="Afbeelding 7" descr="AppStoreIcon-1024.png">
            <a:extLst>
              <a:ext uri="{FF2B5EF4-FFF2-40B4-BE49-F238E27FC236}">
                <a16:creationId xmlns="" xmlns:a16="http://schemas.microsoft.com/office/drawing/2014/main" id="{E92F714E-B815-3E49-BAB8-477929C85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0"/>
            <a:ext cx="13716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Afsluiting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85000" lnSpcReduction="10000"/>
          </a:bodyPr>
          <a:lstStyle/>
          <a:p>
            <a:r>
              <a:rPr lang="nl-NL" dirty="0"/>
              <a:t>Klimaat						Trend opwarming</a:t>
            </a:r>
          </a:p>
          <a:p>
            <a:r>
              <a:rPr lang="nl-NL" dirty="0"/>
              <a:t>Weer							Trend grilliger</a:t>
            </a:r>
          </a:p>
          <a:p>
            <a:r>
              <a:rPr lang="nl-NL" dirty="0"/>
              <a:t>Pollen							Andere pieken	</a:t>
            </a:r>
          </a:p>
          <a:p>
            <a:r>
              <a:rPr lang="nl-NL" dirty="0"/>
              <a:t>Hooikoorts					Langer seizoen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Vermijden en voorkomen van Pollenpieken blijft de prioriteit!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“Meer inzicht in de verandering en voorspellen van pollenpieken vereist meer samenwerking en onderzoek van meteorologen, veldbotanici en statistici.”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04332" y="6356350"/>
            <a:ext cx="7203688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  <p:pic>
        <p:nvPicPr>
          <p:cNvPr id="7" name="Afbeelding 6" descr="fvn_logo-4x4-0085CF.png">
            <a:extLst>
              <a:ext uri="{FF2B5EF4-FFF2-40B4-BE49-F238E27FC236}">
                <a16:creationId xmlns="" xmlns:a16="http://schemas.microsoft.com/office/drawing/2014/main" id="{0BF59DB1-400D-4143-82EB-89514D542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"/>
            <a:ext cx="1371600" cy="1371600"/>
          </a:xfrm>
          <a:prstGeom prst="rect">
            <a:avLst/>
          </a:prstGeom>
        </p:spPr>
      </p:pic>
      <p:pic>
        <p:nvPicPr>
          <p:cNvPr id="8" name="Afbeelding 7" descr="AppStoreIcon-1024.png">
            <a:extLst>
              <a:ext uri="{FF2B5EF4-FFF2-40B4-BE49-F238E27FC236}">
                <a16:creationId xmlns="" xmlns:a16="http://schemas.microsoft.com/office/drawing/2014/main" id="{E92F714E-B815-3E49-BAB8-477929C85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0"/>
            <a:ext cx="13716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Klimaat, planten en gezondheid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Inleiding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Klimaat en weer in de afgelopen eeuwen</a:t>
            </a:r>
          </a:p>
          <a:p>
            <a:endParaRPr lang="nl-NL" dirty="0"/>
          </a:p>
          <a:p>
            <a:r>
              <a:rPr lang="nl-NL" dirty="0"/>
              <a:t>Pollen en Hooikoorts</a:t>
            </a:r>
          </a:p>
          <a:p>
            <a:endParaRPr lang="nl-NL" dirty="0"/>
          </a:p>
          <a:p>
            <a:r>
              <a:rPr lang="nl-NL" b="1" dirty="0"/>
              <a:t>Pollen en weer</a:t>
            </a:r>
          </a:p>
          <a:p>
            <a:endParaRPr lang="nl-NL" dirty="0"/>
          </a:p>
          <a:p>
            <a:r>
              <a:rPr lang="nl-NL" dirty="0"/>
              <a:t>Ambrosia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Levenskwaliteit en kosten</a:t>
            </a:r>
          </a:p>
          <a:p>
            <a:endParaRPr lang="nl-NL" dirty="0"/>
          </a:p>
          <a:p>
            <a:r>
              <a:rPr lang="nl-NL" dirty="0"/>
              <a:t>Afsluiting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469204" y="6308726"/>
            <a:ext cx="7217596" cy="412750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31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Klimaat, planten en gezondheid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Inleiding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Klimaat en weer in de afgelopen eeuwen</a:t>
            </a:r>
          </a:p>
          <a:p>
            <a:endParaRPr lang="nl-NL" dirty="0"/>
          </a:p>
          <a:p>
            <a:r>
              <a:rPr lang="nl-NL" dirty="0"/>
              <a:t>Pollen en Hooikoorts</a:t>
            </a:r>
          </a:p>
          <a:p>
            <a:endParaRPr lang="nl-NL" dirty="0"/>
          </a:p>
          <a:p>
            <a:r>
              <a:rPr lang="nl-NL" dirty="0"/>
              <a:t>Pollen en weer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b="1" dirty="0"/>
              <a:t>Ambrosia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Levenskwaliteit en kosten</a:t>
            </a:r>
          </a:p>
          <a:p>
            <a:endParaRPr lang="nl-NL" dirty="0"/>
          </a:p>
          <a:p>
            <a:r>
              <a:rPr lang="nl-NL" dirty="0"/>
              <a:t>Afsluiting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12351" y="6308726"/>
            <a:ext cx="7346022" cy="412750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53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Klimaat, planten en gezondheid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Inleiding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Klimaat en weer in de afgelopen eeuwen</a:t>
            </a:r>
          </a:p>
          <a:p>
            <a:endParaRPr lang="nl-NL" dirty="0"/>
          </a:p>
          <a:p>
            <a:r>
              <a:rPr lang="nl-NL" dirty="0"/>
              <a:t>Pollen en Hooikoorts</a:t>
            </a:r>
          </a:p>
          <a:p>
            <a:endParaRPr lang="nl-NL" dirty="0"/>
          </a:p>
          <a:p>
            <a:r>
              <a:rPr lang="nl-NL" dirty="0"/>
              <a:t>Pollen en weer</a:t>
            </a:r>
          </a:p>
          <a:p>
            <a:endParaRPr lang="nl-NL" dirty="0"/>
          </a:p>
          <a:p>
            <a:r>
              <a:rPr lang="nl-NL" dirty="0"/>
              <a:t>Ambrosia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b="1" dirty="0"/>
              <a:t>Levenskwaliteit en kosten</a:t>
            </a:r>
          </a:p>
          <a:p>
            <a:endParaRPr lang="nl-NL" dirty="0"/>
          </a:p>
          <a:p>
            <a:r>
              <a:rPr lang="nl-NL" dirty="0"/>
              <a:t>Afsluiting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109609" y="6308726"/>
            <a:ext cx="7479587" cy="412750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743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Klimaat, planten en gezondheid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Inleiding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Klimaat en weer in de afgelopen eeuwen</a:t>
            </a:r>
          </a:p>
          <a:p>
            <a:endParaRPr lang="nl-NL" dirty="0"/>
          </a:p>
          <a:p>
            <a:r>
              <a:rPr lang="nl-NL" dirty="0"/>
              <a:t>Pollen en Hooikoorts</a:t>
            </a:r>
          </a:p>
          <a:p>
            <a:endParaRPr lang="nl-NL" dirty="0"/>
          </a:p>
          <a:p>
            <a:r>
              <a:rPr lang="nl-NL" dirty="0"/>
              <a:t>Pollen en weer</a:t>
            </a:r>
          </a:p>
          <a:p>
            <a:endParaRPr lang="nl-NL" dirty="0"/>
          </a:p>
          <a:p>
            <a:r>
              <a:rPr lang="nl-NL" dirty="0"/>
              <a:t>Ambrosia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Levenskwaliteit en kosten</a:t>
            </a:r>
          </a:p>
          <a:p>
            <a:endParaRPr lang="nl-NL" dirty="0"/>
          </a:p>
          <a:p>
            <a:r>
              <a:rPr lang="nl-NL" b="1" dirty="0"/>
              <a:t>Afsluiting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335641" y="6356349"/>
            <a:ext cx="7351160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55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Klimaat en weer in de afgelopen eeuwen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pic>
        <p:nvPicPr>
          <p:cNvPr id="5" name="Tijdelijke aanduiding voor inhoud 4" descr="Schermafbeelding 2015-03-01 om 14.09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>
            <a:fillRect/>
          </a:stretch>
        </p:blipFill>
        <p:spPr>
          <a:xfrm>
            <a:off x="457200" y="1600201"/>
            <a:ext cx="8229600" cy="3926178"/>
          </a:xfrm>
        </p:spPr>
      </p:pic>
      <p:sp>
        <p:nvSpPr>
          <p:cNvPr id="6" name="Tekstvak 5"/>
          <p:cNvSpPr txBox="1"/>
          <p:nvPr/>
        </p:nvSpPr>
        <p:spPr>
          <a:xfrm>
            <a:off x="776210" y="5526379"/>
            <a:ext cx="722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“Tussenijstijd”: Europa gebergtes Oost-West Amerika Noord- Zuid </a:t>
            </a:r>
          </a:p>
        </p:txBody>
      </p:sp>
      <p:sp>
        <p:nvSpPr>
          <p:cNvPr id="8" name="Tijdelijke aanduiding voor voettekst 7"/>
          <p:cNvSpPr>
            <a:spLocks noGrp="1" noChangeAspect="1"/>
          </p:cNvSpPr>
          <p:nvPr>
            <p:ph type="ftr" sz="quarter" idx="11"/>
          </p:nvPr>
        </p:nvSpPr>
        <p:spPr>
          <a:xfrm>
            <a:off x="1243173" y="6356350"/>
            <a:ext cx="7315200" cy="365125"/>
          </a:xfrm>
        </p:spPr>
        <p:txBody>
          <a:bodyPr/>
          <a:lstStyle/>
          <a:p>
            <a:r>
              <a:rPr lang="nl-NL"/>
              <a:t>Klimaat, planten en gezondheid. Flora van Nederland/Pollennieuws NIBI Conferentie GEEF het DOOR, 15-11-2019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82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1517</Words>
  <Application>Microsoft Office PowerPoint</Application>
  <PresentationFormat>Diavoorstelling (4:3)</PresentationFormat>
  <Paragraphs>389</Paragraphs>
  <Slides>43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Office-thema</vt:lpstr>
      <vt:lpstr>Klimaat, effecten op planten en gezondheid </vt:lpstr>
      <vt:lpstr>Klimaat, planten en gezondheid</vt:lpstr>
      <vt:lpstr>Klimaat, planten en gezondheid</vt:lpstr>
      <vt:lpstr>Klimaat, planten en gezondheid</vt:lpstr>
      <vt:lpstr>Klimaat, planten en gezondheid</vt:lpstr>
      <vt:lpstr>Klimaat, planten en gezondheid</vt:lpstr>
      <vt:lpstr>Klimaat, planten en gezondheid</vt:lpstr>
      <vt:lpstr>Klimaat, planten en gezondheid</vt:lpstr>
      <vt:lpstr>Klimaat en weer in de afgelopen eeuwen </vt:lpstr>
      <vt:lpstr>Klimaat en weer in de afgelopen eeuwen </vt:lpstr>
      <vt:lpstr>Klimaat en weer in de afgelopen eeuwen</vt:lpstr>
      <vt:lpstr>Klimaat en weer in de afgelopen eeuwen </vt:lpstr>
      <vt:lpstr>Pollen en Hooikoorts </vt:lpstr>
      <vt:lpstr>Pollen en Hooikoorts </vt:lpstr>
      <vt:lpstr>Pollen en Hooikoorts</vt:lpstr>
      <vt:lpstr>Pollen en Hooikoorts</vt:lpstr>
      <vt:lpstr>Pollen en Hooikoorts</vt:lpstr>
      <vt:lpstr>Pollen en Hooikoorts</vt:lpstr>
      <vt:lpstr>Pollen en Hooikoorts </vt:lpstr>
      <vt:lpstr>Pollen en Hooikoorts </vt:lpstr>
      <vt:lpstr>Weersafhankelijkheid Pollenafgifte </vt:lpstr>
      <vt:lpstr>Weersafhankelijkheid Pollenafgifte </vt:lpstr>
      <vt:lpstr>Weersafhankelijkheid Pollenafgifte </vt:lpstr>
      <vt:lpstr>Weersafhankelijkheid Pollenafgifte </vt:lpstr>
      <vt:lpstr>Weersafhankelijkheid Pollenafgifte </vt:lpstr>
      <vt:lpstr>Weersafhankelijkheid Pollenafgifte </vt:lpstr>
      <vt:lpstr>Pollen en weer</vt:lpstr>
      <vt:lpstr>Pollen en weer</vt:lpstr>
      <vt:lpstr>Pollen en weer</vt:lpstr>
      <vt:lpstr>Pollen en weer</vt:lpstr>
      <vt:lpstr>Pollen en weer</vt:lpstr>
      <vt:lpstr>Ambrosia in Nederland </vt:lpstr>
      <vt:lpstr>Ambrosia in Nederland </vt:lpstr>
      <vt:lpstr>Ambrosia in Nederland </vt:lpstr>
      <vt:lpstr>Ambrosia in Nederland </vt:lpstr>
      <vt:lpstr>Ambrosia in Nederland </vt:lpstr>
      <vt:lpstr>Ambrosia in Nederland </vt:lpstr>
      <vt:lpstr>Ambrosia in Nederland</vt:lpstr>
      <vt:lpstr>Ambrosia in Nederland </vt:lpstr>
      <vt:lpstr>Levenskwaliteit</vt:lpstr>
      <vt:lpstr>Kosten</vt:lpstr>
      <vt:lpstr>Mogelijke adaptaties</vt:lpstr>
      <vt:lpstr>Afsluiting</vt:lpstr>
    </vt:vector>
  </TitlesOfParts>
  <Company>Perspectief / Pollennieuws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Klimaatveranderingen en hooikoorts in Nederland</dc:title>
  <dc:creator>Herman van Wissen</dc:creator>
  <cp:lastModifiedBy>Karlijn Keessen</cp:lastModifiedBy>
  <cp:revision>73</cp:revision>
  <dcterms:created xsi:type="dcterms:W3CDTF">2015-03-01T12:49:39Z</dcterms:created>
  <dcterms:modified xsi:type="dcterms:W3CDTF">2019-11-20T14:53:02Z</dcterms:modified>
</cp:coreProperties>
</file>