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ubao Narrow" panose="020B0604020202020204" charset="0"/>
      <p:regular r:id="rId17"/>
    </p:embeddedFont>
    <p:embeddedFont>
      <p:font typeface="Gagalin" panose="020B0604020202020204" charset="0"/>
      <p:regular r:id="rId18"/>
    </p:embeddedFont>
    <p:embeddedFont>
      <p:font typeface="Gordita" panose="020B0604020202020204" charset="0"/>
      <p:regular r:id="rId19"/>
    </p:embeddedFont>
    <p:embeddedFont>
      <p:font typeface="Gordita Bold" panose="020B0604020202020204" charset="0"/>
      <p:regular r:id="rId20"/>
    </p:embeddedFont>
    <p:embeddedFont>
      <p:font typeface="Gordita Italics" panose="020B0604020202020204" charset="0"/>
      <p:regular r:id="rId21"/>
    </p:embeddedFont>
    <p:embeddedFont>
      <p:font typeface="Nefelibata Brush Canva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7866C-A836-41DC-9880-229E6676EFC2}" v="6" dt="2025-03-21T10:46:26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ena Vlot" userId="50d5203e843489a2" providerId="LiveId" clId="{0377866C-A836-41DC-9880-229E6676EFC2}"/>
    <pc:docChg chg="undo custSel modSld">
      <pc:chgData name="Milena Vlot" userId="50d5203e843489a2" providerId="LiveId" clId="{0377866C-A836-41DC-9880-229E6676EFC2}" dt="2025-03-21T12:50:42.524" v="164" actId="20577"/>
      <pc:docMkLst>
        <pc:docMk/>
      </pc:docMkLst>
      <pc:sldChg chg="modSp mod">
        <pc:chgData name="Milena Vlot" userId="50d5203e843489a2" providerId="LiveId" clId="{0377866C-A836-41DC-9880-229E6676EFC2}" dt="2025-03-21T12:50:42.524" v="164" actId="20577"/>
        <pc:sldMkLst>
          <pc:docMk/>
          <pc:sldMk cId="0" sldId="262"/>
        </pc:sldMkLst>
        <pc:spChg chg="mod">
          <ac:chgData name="Milena Vlot" userId="50d5203e843489a2" providerId="LiveId" clId="{0377866C-A836-41DC-9880-229E6676EFC2}" dt="2025-03-21T12:50:42.524" v="164" actId="20577"/>
          <ac:spMkLst>
            <pc:docMk/>
            <pc:sldMk cId="0" sldId="262"/>
            <ac:spMk id="20" creationId="{00000000-0000-0000-0000-000000000000}"/>
          </ac:spMkLst>
        </pc:spChg>
      </pc:sldChg>
      <pc:sldChg chg="addSp delSp modSp mod">
        <pc:chgData name="Milena Vlot" userId="50d5203e843489a2" providerId="LiveId" clId="{0377866C-A836-41DC-9880-229E6676EFC2}" dt="2025-03-21T10:23:05.499" v="19" actId="478"/>
        <pc:sldMkLst>
          <pc:docMk/>
          <pc:sldMk cId="0" sldId="264"/>
        </pc:sldMkLst>
        <pc:spChg chg="del">
          <ac:chgData name="Milena Vlot" userId="50d5203e843489a2" providerId="LiveId" clId="{0377866C-A836-41DC-9880-229E6676EFC2}" dt="2025-03-21T10:23:05.499" v="19" actId="478"/>
          <ac:spMkLst>
            <pc:docMk/>
            <pc:sldMk cId="0" sldId="264"/>
            <ac:spMk id="23" creationId="{00000000-0000-0000-0000-000000000000}"/>
          </ac:spMkLst>
        </pc:spChg>
        <pc:spChg chg="add">
          <ac:chgData name="Milena Vlot" userId="50d5203e843489a2" providerId="LiveId" clId="{0377866C-A836-41DC-9880-229E6676EFC2}" dt="2025-03-21T10:21:57.876" v="0"/>
          <ac:spMkLst>
            <pc:docMk/>
            <pc:sldMk cId="0" sldId="264"/>
            <ac:spMk id="26" creationId="{1D6EE41D-EACF-3BB4-3B7A-0D6797C27DCA}"/>
          </ac:spMkLst>
        </pc:spChg>
        <pc:grpChg chg="del">
          <ac:chgData name="Milena Vlot" userId="50d5203e843489a2" providerId="LiveId" clId="{0377866C-A836-41DC-9880-229E6676EFC2}" dt="2025-03-21T10:23:02.467" v="18" actId="478"/>
          <ac:grpSpMkLst>
            <pc:docMk/>
            <pc:sldMk cId="0" sldId="264"/>
            <ac:grpSpMk id="19" creationId="{00000000-0000-0000-0000-000000000000}"/>
          </ac:grpSpMkLst>
        </pc:grpChg>
        <pc:picChg chg="add del mod ord modCrop">
          <ac:chgData name="Milena Vlot" userId="50d5203e843489a2" providerId="LiveId" clId="{0377866C-A836-41DC-9880-229E6676EFC2}" dt="2025-03-21T10:23:01.469" v="17" actId="478"/>
          <ac:picMkLst>
            <pc:docMk/>
            <pc:sldMk cId="0" sldId="264"/>
            <ac:picMk id="27" creationId="{D6635BF5-48CE-EC20-D022-3534D15057BC}"/>
          </ac:picMkLst>
        </pc:picChg>
      </pc:sldChg>
      <pc:sldChg chg="addSp modSp mod modAnim">
        <pc:chgData name="Milena Vlot" userId="50d5203e843489a2" providerId="LiveId" clId="{0377866C-A836-41DC-9880-229E6676EFC2}" dt="2025-03-21T10:46:26.228" v="56"/>
        <pc:sldMkLst>
          <pc:docMk/>
          <pc:sldMk cId="0" sldId="270"/>
        </pc:sldMkLst>
        <pc:spChg chg="add mod">
          <ac:chgData name="Milena Vlot" userId="50d5203e843489a2" providerId="LiveId" clId="{0377866C-A836-41DC-9880-229E6676EFC2}" dt="2025-03-21T10:46:18.095" v="55" actId="1076"/>
          <ac:spMkLst>
            <pc:docMk/>
            <pc:sldMk cId="0" sldId="270"/>
            <ac:spMk id="33" creationId="{DA7514A6-4A63-E981-8AFD-3D20D4AAB53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sv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sv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80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svg"/><Relationship Id="rId50" Type="http://schemas.openxmlformats.org/officeDocument/2006/relationships/image" Target="../media/image75.png"/><Relationship Id="rId55" Type="http://schemas.openxmlformats.org/officeDocument/2006/relationships/image" Target="../media/image8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sv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sv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70.png"/><Relationship Id="rId38" Type="http://schemas.openxmlformats.org/officeDocument/2006/relationships/image" Target="../media/image37.png"/><Relationship Id="rId46" Type="http://schemas.openxmlformats.org/officeDocument/2006/relationships/image" Target="../media/image74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71.png"/><Relationship Id="rId49" Type="http://schemas.openxmlformats.org/officeDocument/2006/relationships/image" Target="../media/image48.png"/><Relationship Id="rId57" Type="http://schemas.openxmlformats.org/officeDocument/2006/relationships/image" Target="../media/image78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73.png"/><Relationship Id="rId52" Type="http://schemas.openxmlformats.org/officeDocument/2006/relationships/image" Target="../media/image76.pn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8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89.svg"/><Relationship Id="rId21" Type="http://schemas.openxmlformats.org/officeDocument/2006/relationships/image" Target="../media/image20.svg"/><Relationship Id="rId34" Type="http://schemas.openxmlformats.org/officeDocument/2006/relationships/image" Target="../media/image84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83.jpeg"/><Relationship Id="rId38" Type="http://schemas.openxmlformats.org/officeDocument/2006/relationships/image" Target="../media/image8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87.jpeg"/><Relationship Id="rId40" Type="http://schemas.openxmlformats.org/officeDocument/2006/relationships/hyperlink" Target="mailto:vlot@nibi.nl" TargetMode="External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86.jpe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85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68.png"/><Relationship Id="rId21" Type="http://schemas.openxmlformats.org/officeDocument/2006/relationships/image" Target="../media/image20.svg"/><Relationship Id="rId34" Type="http://schemas.openxmlformats.org/officeDocument/2006/relationships/image" Target="../media/image6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62.jpeg"/><Relationship Id="rId38" Type="http://schemas.openxmlformats.org/officeDocument/2006/relationships/image" Target="../media/image67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66.png"/><Relationship Id="rId40" Type="http://schemas.openxmlformats.org/officeDocument/2006/relationships/image" Target="../media/image69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6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4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72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svg"/><Relationship Id="rId50" Type="http://schemas.openxmlformats.org/officeDocument/2006/relationships/image" Target="../media/image75.png"/><Relationship Id="rId55" Type="http://schemas.openxmlformats.org/officeDocument/2006/relationships/image" Target="../media/image77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sv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sv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70.png"/><Relationship Id="rId38" Type="http://schemas.openxmlformats.org/officeDocument/2006/relationships/image" Target="../media/image37.png"/><Relationship Id="rId46" Type="http://schemas.openxmlformats.org/officeDocument/2006/relationships/image" Target="../media/image74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71.png"/><Relationship Id="rId49" Type="http://schemas.openxmlformats.org/officeDocument/2006/relationships/image" Target="../media/image48.png"/><Relationship Id="rId57" Type="http://schemas.openxmlformats.org/officeDocument/2006/relationships/image" Target="../media/image78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73.png"/><Relationship Id="rId52" Type="http://schemas.openxmlformats.org/officeDocument/2006/relationships/image" Target="../media/image76.pn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hyperlink" Target="https://schooltv.nl/video-item/wat-is-biodiversiteit-verschillende-vormen-van-leven" TargetMode="Externa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6911" y="-2607548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  <a:ea typeface="Cubao Narrow"/>
                  <a:cs typeface="Cubao Narrow"/>
                  <a:sym typeface="Cubao Narrow"/>
                </a:rPr>
                <a:t>Ontdek de Nederlandse Natuur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95885" y="2647448"/>
            <a:ext cx="13296229" cy="450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8"/>
              </a:lnSpc>
            </a:pPr>
            <a:r>
              <a:rPr lang="en-US" sz="6791">
                <a:solidFill>
                  <a:srgbClr val="597656"/>
                </a:solidFill>
                <a:latin typeface="Gordita"/>
                <a:ea typeface="Gordita"/>
                <a:cs typeface="Gordita"/>
                <a:sym typeface="Gordita"/>
              </a:rPr>
              <a:t>met een</a:t>
            </a:r>
          </a:p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597656"/>
                </a:solidFill>
                <a:latin typeface="Nefelibata Brush Canvas"/>
                <a:ea typeface="Nefelibata Brush Canvas"/>
                <a:cs typeface="Nefelibata Brush Canvas"/>
                <a:sym typeface="Nefelibata Brush Canvas"/>
              </a:rPr>
              <a:t>BioBlitz</a:t>
            </a:r>
          </a:p>
        </p:txBody>
      </p: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5"/>
          <p:cNvSpPr/>
          <p:nvPr/>
        </p:nvSpPr>
        <p:spPr>
          <a:xfrm>
            <a:off x="8033908" y="8516910"/>
            <a:ext cx="2220185" cy="668831"/>
          </a:xfrm>
          <a:custGeom>
            <a:avLst/>
            <a:gdLst/>
            <a:ahLst/>
            <a:cxnLst/>
            <a:rect l="l" t="t" r="r" b="b"/>
            <a:pathLst>
              <a:path w="2220185" h="668831">
                <a:moveTo>
                  <a:pt x="0" y="0"/>
                </a:moveTo>
                <a:lnTo>
                  <a:pt x="2220184" y="0"/>
                </a:lnTo>
                <a:lnTo>
                  <a:pt x="2220184" y="668831"/>
                </a:lnTo>
                <a:lnTo>
                  <a:pt x="0" y="6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6"/>
          <p:cNvSpPr/>
          <p:nvPr/>
        </p:nvSpPr>
        <p:spPr>
          <a:xfrm>
            <a:off x="3234280" y="6226340"/>
            <a:ext cx="1785409" cy="1611332"/>
          </a:xfrm>
          <a:custGeom>
            <a:avLst/>
            <a:gdLst/>
            <a:ahLst/>
            <a:cxnLst/>
            <a:rect l="l" t="t" r="r" b="b"/>
            <a:pathLst>
              <a:path w="1785409" h="1611332">
                <a:moveTo>
                  <a:pt x="0" y="0"/>
                </a:moveTo>
                <a:lnTo>
                  <a:pt x="1785409" y="0"/>
                </a:lnTo>
                <a:lnTo>
                  <a:pt x="1785409" y="1611332"/>
                </a:lnTo>
                <a:lnTo>
                  <a:pt x="0" y="1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>
            <a:off x="5081834" y="7604840"/>
            <a:ext cx="1477625" cy="1856702"/>
          </a:xfrm>
          <a:custGeom>
            <a:avLst/>
            <a:gdLst/>
            <a:ahLst/>
            <a:cxnLst/>
            <a:rect l="l" t="t" r="r" b="b"/>
            <a:pathLst>
              <a:path w="1477625" h="1856702">
                <a:moveTo>
                  <a:pt x="0" y="0"/>
                </a:moveTo>
                <a:lnTo>
                  <a:pt x="1477625" y="0"/>
                </a:lnTo>
                <a:lnTo>
                  <a:pt x="1477625" y="1856702"/>
                </a:lnTo>
                <a:lnTo>
                  <a:pt x="0" y="18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Freeform 28"/>
          <p:cNvSpPr/>
          <p:nvPr/>
        </p:nvSpPr>
        <p:spPr>
          <a:xfrm>
            <a:off x="3060976" y="2735593"/>
            <a:ext cx="2358889" cy="1456614"/>
          </a:xfrm>
          <a:custGeom>
            <a:avLst/>
            <a:gdLst/>
            <a:ahLst/>
            <a:cxnLst/>
            <a:rect l="l" t="t" r="r" b="b"/>
            <a:pathLst>
              <a:path w="2358889" h="1456614">
                <a:moveTo>
                  <a:pt x="0" y="0"/>
                </a:moveTo>
                <a:lnTo>
                  <a:pt x="2358889" y="0"/>
                </a:lnTo>
                <a:lnTo>
                  <a:pt x="2358889" y="1456614"/>
                </a:lnTo>
                <a:lnTo>
                  <a:pt x="0" y="145661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>
            <a:off x="12718254" y="6758141"/>
            <a:ext cx="1650556" cy="1739716"/>
          </a:xfrm>
          <a:custGeom>
            <a:avLst/>
            <a:gdLst/>
            <a:ahLst/>
            <a:cxnLst/>
            <a:rect l="l" t="t" r="r" b="b"/>
            <a:pathLst>
              <a:path w="1650556" h="1739716">
                <a:moveTo>
                  <a:pt x="0" y="0"/>
                </a:moveTo>
                <a:lnTo>
                  <a:pt x="1650556" y="0"/>
                </a:lnTo>
                <a:lnTo>
                  <a:pt x="1650556" y="1739717"/>
                </a:lnTo>
                <a:lnTo>
                  <a:pt x="0" y="173971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>
            <a:off x="15174953" y="4483738"/>
            <a:ext cx="2047035" cy="878364"/>
          </a:xfrm>
          <a:custGeom>
            <a:avLst/>
            <a:gdLst/>
            <a:ahLst/>
            <a:cxnLst/>
            <a:rect l="l" t="t" r="r" b="b"/>
            <a:pathLst>
              <a:path w="2047035" h="878364">
                <a:moveTo>
                  <a:pt x="0" y="0"/>
                </a:moveTo>
                <a:lnTo>
                  <a:pt x="2047035" y="0"/>
                </a:lnTo>
                <a:lnTo>
                  <a:pt x="2047035" y="878363"/>
                </a:lnTo>
                <a:lnTo>
                  <a:pt x="0" y="87836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31"/>
          <p:cNvSpPr/>
          <p:nvPr/>
        </p:nvSpPr>
        <p:spPr>
          <a:xfrm>
            <a:off x="13188376" y="2771273"/>
            <a:ext cx="913204" cy="1528375"/>
          </a:xfrm>
          <a:custGeom>
            <a:avLst/>
            <a:gdLst/>
            <a:ahLst/>
            <a:cxnLst/>
            <a:rect l="l" t="t" r="r" b="b"/>
            <a:pathLst>
              <a:path w="913204" h="1528375">
                <a:moveTo>
                  <a:pt x="0" y="0"/>
                </a:moveTo>
                <a:lnTo>
                  <a:pt x="913205" y="0"/>
                </a:lnTo>
                <a:lnTo>
                  <a:pt x="913205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2" name="Freeform 32"/>
          <p:cNvSpPr/>
          <p:nvPr/>
        </p:nvSpPr>
        <p:spPr>
          <a:xfrm>
            <a:off x="2690298" y="8145811"/>
            <a:ext cx="1140956" cy="887871"/>
          </a:xfrm>
          <a:custGeom>
            <a:avLst/>
            <a:gdLst/>
            <a:ahLst/>
            <a:cxnLst/>
            <a:rect l="l" t="t" r="r" b="b"/>
            <a:pathLst>
              <a:path w="1140956" h="887871">
                <a:moveTo>
                  <a:pt x="0" y="0"/>
                </a:moveTo>
                <a:lnTo>
                  <a:pt x="1140956" y="0"/>
                </a:lnTo>
                <a:lnTo>
                  <a:pt x="1140956" y="887871"/>
                </a:lnTo>
                <a:lnTo>
                  <a:pt x="0" y="8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3" name="Freeform 33"/>
          <p:cNvSpPr/>
          <p:nvPr/>
        </p:nvSpPr>
        <p:spPr>
          <a:xfrm>
            <a:off x="11527100" y="8851325"/>
            <a:ext cx="1191155" cy="996239"/>
          </a:xfrm>
          <a:custGeom>
            <a:avLst/>
            <a:gdLst/>
            <a:ahLst/>
            <a:cxnLst/>
            <a:rect l="l" t="t" r="r" b="b"/>
            <a:pathLst>
              <a:path w="1191155" h="996239">
                <a:moveTo>
                  <a:pt x="0" y="0"/>
                </a:moveTo>
                <a:lnTo>
                  <a:pt x="1191154" y="0"/>
                </a:lnTo>
                <a:lnTo>
                  <a:pt x="1191154" y="996239"/>
                </a:lnTo>
                <a:lnTo>
                  <a:pt x="0" y="9962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4" name="Freeform 34"/>
          <p:cNvSpPr/>
          <p:nvPr/>
        </p:nvSpPr>
        <p:spPr>
          <a:xfrm rot="5275512">
            <a:off x="10303078" y="6985814"/>
            <a:ext cx="1123825" cy="1284372"/>
          </a:xfrm>
          <a:custGeom>
            <a:avLst/>
            <a:gdLst/>
            <a:ahLst/>
            <a:cxnLst/>
            <a:rect l="l" t="t" r="r" b="b"/>
            <a:pathLst>
              <a:path w="1123825" h="1284372">
                <a:moveTo>
                  <a:pt x="0" y="0"/>
                </a:moveTo>
                <a:lnTo>
                  <a:pt x="1123826" y="0"/>
                </a:lnTo>
                <a:lnTo>
                  <a:pt x="1123826" y="1284371"/>
                </a:lnTo>
                <a:lnTo>
                  <a:pt x="0" y="1284371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5" name="Freeform 35"/>
          <p:cNvSpPr/>
          <p:nvPr/>
        </p:nvSpPr>
        <p:spPr>
          <a:xfrm>
            <a:off x="6949984" y="7032006"/>
            <a:ext cx="1356163" cy="1074759"/>
          </a:xfrm>
          <a:custGeom>
            <a:avLst/>
            <a:gdLst/>
            <a:ahLst/>
            <a:cxnLst/>
            <a:rect l="l" t="t" r="r" b="b"/>
            <a:pathLst>
              <a:path w="1356163" h="1074759">
                <a:moveTo>
                  <a:pt x="0" y="0"/>
                </a:moveTo>
                <a:lnTo>
                  <a:pt x="1356164" y="0"/>
                </a:lnTo>
                <a:lnTo>
                  <a:pt x="1356164" y="1074759"/>
                </a:lnTo>
                <a:lnTo>
                  <a:pt x="0" y="107475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6" name="Freeform 36"/>
          <p:cNvSpPr/>
          <p:nvPr/>
        </p:nvSpPr>
        <p:spPr>
          <a:xfrm rot="-1305179">
            <a:off x="15089952" y="6689098"/>
            <a:ext cx="1404324" cy="626680"/>
          </a:xfrm>
          <a:custGeom>
            <a:avLst/>
            <a:gdLst/>
            <a:ahLst/>
            <a:cxnLst/>
            <a:rect l="l" t="t" r="r" b="b"/>
            <a:pathLst>
              <a:path w="1404324" h="626680">
                <a:moveTo>
                  <a:pt x="0" y="0"/>
                </a:moveTo>
                <a:lnTo>
                  <a:pt x="1404325" y="0"/>
                </a:lnTo>
                <a:lnTo>
                  <a:pt x="1404325" y="626679"/>
                </a:lnTo>
                <a:lnTo>
                  <a:pt x="0" y="626679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7" name="Freeform 37"/>
          <p:cNvSpPr/>
          <p:nvPr/>
        </p:nvSpPr>
        <p:spPr>
          <a:xfrm>
            <a:off x="752737" y="2680506"/>
            <a:ext cx="1527546" cy="809599"/>
          </a:xfrm>
          <a:custGeom>
            <a:avLst/>
            <a:gdLst/>
            <a:ahLst/>
            <a:cxnLst/>
            <a:rect l="l" t="t" r="r" b="b"/>
            <a:pathLst>
              <a:path w="1527546" h="809599">
                <a:moveTo>
                  <a:pt x="0" y="0"/>
                </a:moveTo>
                <a:lnTo>
                  <a:pt x="1527546" y="0"/>
                </a:lnTo>
                <a:lnTo>
                  <a:pt x="1527546" y="809600"/>
                </a:lnTo>
                <a:lnTo>
                  <a:pt x="0" y="8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8" name="Freeform 38"/>
          <p:cNvSpPr/>
          <p:nvPr/>
        </p:nvSpPr>
        <p:spPr>
          <a:xfrm>
            <a:off x="14999152" y="8212793"/>
            <a:ext cx="1199318" cy="972947"/>
          </a:xfrm>
          <a:custGeom>
            <a:avLst/>
            <a:gdLst/>
            <a:ahLst/>
            <a:cxnLst/>
            <a:rect l="l" t="t" r="r" b="b"/>
            <a:pathLst>
              <a:path w="1199318" h="972947">
                <a:moveTo>
                  <a:pt x="0" y="0"/>
                </a:moveTo>
                <a:lnTo>
                  <a:pt x="1199319" y="0"/>
                </a:lnTo>
                <a:lnTo>
                  <a:pt x="1199319" y="972948"/>
                </a:lnTo>
                <a:lnTo>
                  <a:pt x="0" y="972948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9" name="Freeform 39"/>
          <p:cNvSpPr/>
          <p:nvPr/>
        </p:nvSpPr>
        <p:spPr>
          <a:xfrm>
            <a:off x="13644978" y="5362101"/>
            <a:ext cx="1500760" cy="894828"/>
          </a:xfrm>
          <a:custGeom>
            <a:avLst/>
            <a:gdLst/>
            <a:ahLst/>
            <a:cxnLst/>
            <a:rect l="l" t="t" r="r" b="b"/>
            <a:pathLst>
              <a:path w="1500760" h="894828">
                <a:moveTo>
                  <a:pt x="0" y="0"/>
                </a:moveTo>
                <a:lnTo>
                  <a:pt x="1500761" y="0"/>
                </a:lnTo>
                <a:lnTo>
                  <a:pt x="1500761" y="894829"/>
                </a:lnTo>
                <a:lnTo>
                  <a:pt x="0" y="8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0" name="Freeform 40"/>
          <p:cNvSpPr/>
          <p:nvPr/>
        </p:nvSpPr>
        <p:spPr>
          <a:xfrm>
            <a:off x="1378004" y="5870365"/>
            <a:ext cx="1447528" cy="1161641"/>
          </a:xfrm>
          <a:custGeom>
            <a:avLst/>
            <a:gdLst/>
            <a:ahLst/>
            <a:cxnLst/>
            <a:rect l="l" t="t" r="r" b="b"/>
            <a:pathLst>
              <a:path w="1447528" h="1161641">
                <a:moveTo>
                  <a:pt x="0" y="0"/>
                </a:moveTo>
                <a:lnTo>
                  <a:pt x="1447527" y="0"/>
                </a:lnTo>
                <a:lnTo>
                  <a:pt x="1447527" y="1161641"/>
                </a:lnTo>
                <a:lnTo>
                  <a:pt x="0" y="116164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1" name="Freeform 41"/>
          <p:cNvSpPr/>
          <p:nvPr/>
        </p:nvSpPr>
        <p:spPr>
          <a:xfrm>
            <a:off x="15321699" y="2411615"/>
            <a:ext cx="1236759" cy="1438091"/>
          </a:xfrm>
          <a:custGeom>
            <a:avLst/>
            <a:gdLst/>
            <a:ahLst/>
            <a:cxnLst/>
            <a:rect l="l" t="t" r="r" b="b"/>
            <a:pathLst>
              <a:path w="1236759" h="1438091">
                <a:moveTo>
                  <a:pt x="0" y="0"/>
                </a:moveTo>
                <a:lnTo>
                  <a:pt x="1236759" y="0"/>
                </a:lnTo>
                <a:lnTo>
                  <a:pt x="1236759" y="1438091"/>
                </a:lnTo>
                <a:lnTo>
                  <a:pt x="0" y="143809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2" name="Freeform 42"/>
          <p:cNvSpPr/>
          <p:nvPr/>
        </p:nvSpPr>
        <p:spPr>
          <a:xfrm>
            <a:off x="2210595" y="4497007"/>
            <a:ext cx="1229873" cy="1373358"/>
          </a:xfrm>
          <a:custGeom>
            <a:avLst/>
            <a:gdLst/>
            <a:ahLst/>
            <a:cxnLst/>
            <a:rect l="l" t="t" r="r" b="b"/>
            <a:pathLst>
              <a:path w="1229873" h="1373358">
                <a:moveTo>
                  <a:pt x="0" y="0"/>
                </a:moveTo>
                <a:lnTo>
                  <a:pt x="1229873" y="0"/>
                </a:lnTo>
                <a:lnTo>
                  <a:pt x="1229873" y="1373358"/>
                </a:lnTo>
                <a:lnTo>
                  <a:pt x="0" y="13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>
            <a:off x="15174953" y="8383278"/>
            <a:ext cx="2220185" cy="668831"/>
          </a:xfrm>
          <a:custGeom>
            <a:avLst/>
            <a:gdLst/>
            <a:ahLst/>
            <a:cxnLst/>
            <a:rect l="l" t="t" r="r" b="b"/>
            <a:pathLst>
              <a:path w="2220185" h="668831">
                <a:moveTo>
                  <a:pt x="0" y="0"/>
                </a:moveTo>
                <a:lnTo>
                  <a:pt x="2220185" y="0"/>
                </a:lnTo>
                <a:lnTo>
                  <a:pt x="2220185" y="668831"/>
                </a:lnTo>
                <a:lnTo>
                  <a:pt x="0" y="6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0" name="Freeform 20"/>
          <p:cNvSpPr/>
          <p:nvPr/>
        </p:nvSpPr>
        <p:spPr>
          <a:xfrm>
            <a:off x="13244436" y="7997029"/>
            <a:ext cx="1785409" cy="1611332"/>
          </a:xfrm>
          <a:custGeom>
            <a:avLst/>
            <a:gdLst/>
            <a:ahLst/>
            <a:cxnLst/>
            <a:rect l="l" t="t" r="r" b="b"/>
            <a:pathLst>
              <a:path w="1785409" h="1611332">
                <a:moveTo>
                  <a:pt x="0" y="0"/>
                </a:moveTo>
                <a:lnTo>
                  <a:pt x="1785409" y="0"/>
                </a:lnTo>
                <a:lnTo>
                  <a:pt x="1785409" y="1611332"/>
                </a:lnTo>
                <a:lnTo>
                  <a:pt x="0" y="1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1" name="Freeform 21"/>
          <p:cNvSpPr/>
          <p:nvPr/>
        </p:nvSpPr>
        <p:spPr>
          <a:xfrm>
            <a:off x="15635869" y="5590562"/>
            <a:ext cx="1477625" cy="1856702"/>
          </a:xfrm>
          <a:custGeom>
            <a:avLst/>
            <a:gdLst/>
            <a:ahLst/>
            <a:cxnLst/>
            <a:rect l="l" t="t" r="r" b="b"/>
            <a:pathLst>
              <a:path w="1477625" h="1856702">
                <a:moveTo>
                  <a:pt x="0" y="0"/>
                </a:moveTo>
                <a:lnTo>
                  <a:pt x="1477626" y="0"/>
                </a:lnTo>
                <a:lnTo>
                  <a:pt x="1477626" y="1856702"/>
                </a:lnTo>
                <a:lnTo>
                  <a:pt x="0" y="18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13581190" y="3581498"/>
            <a:ext cx="2358889" cy="1456614"/>
          </a:xfrm>
          <a:custGeom>
            <a:avLst/>
            <a:gdLst/>
            <a:ahLst/>
            <a:cxnLst/>
            <a:rect l="l" t="t" r="r" b="b"/>
            <a:pathLst>
              <a:path w="2358889" h="1456614">
                <a:moveTo>
                  <a:pt x="0" y="0"/>
                </a:moveTo>
                <a:lnTo>
                  <a:pt x="2358888" y="0"/>
                </a:lnTo>
                <a:lnTo>
                  <a:pt x="2358888" y="1456614"/>
                </a:lnTo>
                <a:lnTo>
                  <a:pt x="0" y="145661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Freeform 23"/>
          <p:cNvSpPr/>
          <p:nvPr/>
        </p:nvSpPr>
        <p:spPr>
          <a:xfrm>
            <a:off x="13023613" y="5686485"/>
            <a:ext cx="1650556" cy="1739716"/>
          </a:xfrm>
          <a:custGeom>
            <a:avLst/>
            <a:gdLst/>
            <a:ahLst/>
            <a:cxnLst/>
            <a:rect l="l" t="t" r="r" b="b"/>
            <a:pathLst>
              <a:path w="1650556" h="1739716">
                <a:moveTo>
                  <a:pt x="0" y="0"/>
                </a:moveTo>
                <a:lnTo>
                  <a:pt x="1650556" y="0"/>
                </a:lnTo>
                <a:lnTo>
                  <a:pt x="1650556" y="1739716"/>
                </a:lnTo>
                <a:lnTo>
                  <a:pt x="0" y="1739716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4"/>
          <p:cNvSpPr/>
          <p:nvPr/>
        </p:nvSpPr>
        <p:spPr>
          <a:xfrm>
            <a:off x="15940078" y="3908778"/>
            <a:ext cx="2047035" cy="878364"/>
          </a:xfrm>
          <a:custGeom>
            <a:avLst/>
            <a:gdLst/>
            <a:ahLst/>
            <a:cxnLst/>
            <a:rect l="l" t="t" r="r" b="b"/>
            <a:pathLst>
              <a:path w="2047035" h="878364">
                <a:moveTo>
                  <a:pt x="0" y="0"/>
                </a:moveTo>
                <a:lnTo>
                  <a:pt x="2047035" y="0"/>
                </a:lnTo>
                <a:lnTo>
                  <a:pt x="2047035" y="878364"/>
                </a:lnTo>
                <a:lnTo>
                  <a:pt x="0" y="87836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5"/>
          <p:cNvSpPr/>
          <p:nvPr/>
        </p:nvSpPr>
        <p:spPr>
          <a:xfrm>
            <a:off x="12473561" y="3583772"/>
            <a:ext cx="913204" cy="1528375"/>
          </a:xfrm>
          <a:custGeom>
            <a:avLst/>
            <a:gdLst/>
            <a:ahLst/>
            <a:cxnLst/>
            <a:rect l="l" t="t" r="r" b="b"/>
            <a:pathLst>
              <a:path w="913204" h="1528375">
                <a:moveTo>
                  <a:pt x="0" y="0"/>
                </a:moveTo>
                <a:lnTo>
                  <a:pt x="913204" y="0"/>
                </a:lnTo>
                <a:lnTo>
                  <a:pt x="913204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6"/>
          <p:cNvSpPr/>
          <p:nvPr/>
        </p:nvSpPr>
        <p:spPr>
          <a:xfrm>
            <a:off x="772937" y="7625554"/>
            <a:ext cx="1140956" cy="887871"/>
          </a:xfrm>
          <a:custGeom>
            <a:avLst/>
            <a:gdLst/>
            <a:ahLst/>
            <a:cxnLst/>
            <a:rect l="l" t="t" r="r" b="b"/>
            <a:pathLst>
              <a:path w="1140956" h="887871">
                <a:moveTo>
                  <a:pt x="0" y="0"/>
                </a:moveTo>
                <a:lnTo>
                  <a:pt x="1140957" y="0"/>
                </a:lnTo>
                <a:lnTo>
                  <a:pt x="1140957" y="887871"/>
                </a:lnTo>
                <a:lnTo>
                  <a:pt x="0" y="8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>
            <a:off x="2979846" y="7562612"/>
            <a:ext cx="1191155" cy="996239"/>
          </a:xfrm>
          <a:custGeom>
            <a:avLst/>
            <a:gdLst/>
            <a:ahLst/>
            <a:cxnLst/>
            <a:rect l="l" t="t" r="r" b="b"/>
            <a:pathLst>
              <a:path w="1191155" h="996239">
                <a:moveTo>
                  <a:pt x="0" y="0"/>
                </a:moveTo>
                <a:lnTo>
                  <a:pt x="1191155" y="0"/>
                </a:lnTo>
                <a:lnTo>
                  <a:pt x="1191155" y="996239"/>
                </a:lnTo>
                <a:lnTo>
                  <a:pt x="0" y="9962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Freeform 28"/>
          <p:cNvSpPr/>
          <p:nvPr/>
        </p:nvSpPr>
        <p:spPr>
          <a:xfrm rot="5275512">
            <a:off x="5731729" y="7362767"/>
            <a:ext cx="1123825" cy="1284372"/>
          </a:xfrm>
          <a:custGeom>
            <a:avLst/>
            <a:gdLst/>
            <a:ahLst/>
            <a:cxnLst/>
            <a:rect l="l" t="t" r="r" b="b"/>
            <a:pathLst>
              <a:path w="1123825" h="1284372">
                <a:moveTo>
                  <a:pt x="0" y="0"/>
                </a:moveTo>
                <a:lnTo>
                  <a:pt x="1123826" y="0"/>
                </a:lnTo>
                <a:lnTo>
                  <a:pt x="1123826" y="1284372"/>
                </a:lnTo>
                <a:lnTo>
                  <a:pt x="0" y="1284372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>
            <a:off x="2101767" y="9035101"/>
            <a:ext cx="1356163" cy="1074759"/>
          </a:xfrm>
          <a:custGeom>
            <a:avLst/>
            <a:gdLst/>
            <a:ahLst/>
            <a:cxnLst/>
            <a:rect l="l" t="t" r="r" b="b"/>
            <a:pathLst>
              <a:path w="1356163" h="1074759">
                <a:moveTo>
                  <a:pt x="0" y="0"/>
                </a:moveTo>
                <a:lnTo>
                  <a:pt x="1356164" y="0"/>
                </a:lnTo>
                <a:lnTo>
                  <a:pt x="1356164" y="1074759"/>
                </a:lnTo>
                <a:lnTo>
                  <a:pt x="0" y="107475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 rot="-1305179">
            <a:off x="5085814" y="9224843"/>
            <a:ext cx="1404324" cy="626680"/>
          </a:xfrm>
          <a:custGeom>
            <a:avLst/>
            <a:gdLst/>
            <a:ahLst/>
            <a:cxnLst/>
            <a:rect l="l" t="t" r="r" b="b"/>
            <a:pathLst>
              <a:path w="1404324" h="626680">
                <a:moveTo>
                  <a:pt x="0" y="0"/>
                </a:moveTo>
                <a:lnTo>
                  <a:pt x="1404324" y="0"/>
                </a:lnTo>
                <a:lnTo>
                  <a:pt x="1404324" y="626680"/>
                </a:lnTo>
                <a:lnTo>
                  <a:pt x="0" y="62668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31"/>
          <p:cNvSpPr/>
          <p:nvPr/>
        </p:nvSpPr>
        <p:spPr>
          <a:xfrm>
            <a:off x="859039" y="4103832"/>
            <a:ext cx="1527546" cy="809599"/>
          </a:xfrm>
          <a:custGeom>
            <a:avLst/>
            <a:gdLst/>
            <a:ahLst/>
            <a:cxnLst/>
            <a:rect l="l" t="t" r="r" b="b"/>
            <a:pathLst>
              <a:path w="1527546" h="809599">
                <a:moveTo>
                  <a:pt x="0" y="0"/>
                </a:moveTo>
                <a:lnTo>
                  <a:pt x="1527546" y="0"/>
                </a:lnTo>
                <a:lnTo>
                  <a:pt x="1527546" y="809600"/>
                </a:lnTo>
                <a:lnTo>
                  <a:pt x="0" y="8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2" name="Freeform 32"/>
          <p:cNvSpPr/>
          <p:nvPr/>
        </p:nvSpPr>
        <p:spPr>
          <a:xfrm>
            <a:off x="3067481" y="4093009"/>
            <a:ext cx="1199318" cy="972947"/>
          </a:xfrm>
          <a:custGeom>
            <a:avLst/>
            <a:gdLst/>
            <a:ahLst/>
            <a:cxnLst/>
            <a:rect l="l" t="t" r="r" b="b"/>
            <a:pathLst>
              <a:path w="1199318" h="972947">
                <a:moveTo>
                  <a:pt x="0" y="0"/>
                </a:moveTo>
                <a:lnTo>
                  <a:pt x="1199319" y="0"/>
                </a:lnTo>
                <a:lnTo>
                  <a:pt x="1199319" y="972947"/>
                </a:lnTo>
                <a:lnTo>
                  <a:pt x="0" y="972947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3" name="Freeform 33"/>
          <p:cNvSpPr/>
          <p:nvPr/>
        </p:nvSpPr>
        <p:spPr>
          <a:xfrm>
            <a:off x="5301494" y="4103832"/>
            <a:ext cx="1500760" cy="894828"/>
          </a:xfrm>
          <a:custGeom>
            <a:avLst/>
            <a:gdLst/>
            <a:ahLst/>
            <a:cxnLst/>
            <a:rect l="l" t="t" r="r" b="b"/>
            <a:pathLst>
              <a:path w="1500760" h="894828">
                <a:moveTo>
                  <a:pt x="0" y="0"/>
                </a:moveTo>
                <a:lnTo>
                  <a:pt x="1500760" y="0"/>
                </a:lnTo>
                <a:lnTo>
                  <a:pt x="1500760" y="894828"/>
                </a:lnTo>
                <a:lnTo>
                  <a:pt x="0" y="894828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4" name="Freeform 34"/>
          <p:cNvSpPr/>
          <p:nvPr/>
        </p:nvSpPr>
        <p:spPr>
          <a:xfrm>
            <a:off x="2121708" y="5667399"/>
            <a:ext cx="1447528" cy="1161641"/>
          </a:xfrm>
          <a:custGeom>
            <a:avLst/>
            <a:gdLst/>
            <a:ahLst/>
            <a:cxnLst/>
            <a:rect l="l" t="t" r="r" b="b"/>
            <a:pathLst>
              <a:path w="1447528" h="1161641">
                <a:moveTo>
                  <a:pt x="0" y="0"/>
                </a:moveTo>
                <a:lnTo>
                  <a:pt x="1447528" y="0"/>
                </a:lnTo>
                <a:lnTo>
                  <a:pt x="1447528" y="1161641"/>
                </a:lnTo>
                <a:lnTo>
                  <a:pt x="0" y="116164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5" name="Freeform 35"/>
          <p:cNvSpPr/>
          <p:nvPr/>
        </p:nvSpPr>
        <p:spPr>
          <a:xfrm>
            <a:off x="4512615" y="5562399"/>
            <a:ext cx="1236759" cy="1438091"/>
          </a:xfrm>
          <a:custGeom>
            <a:avLst/>
            <a:gdLst/>
            <a:ahLst/>
            <a:cxnLst/>
            <a:rect l="l" t="t" r="r" b="b"/>
            <a:pathLst>
              <a:path w="1236759" h="1438091">
                <a:moveTo>
                  <a:pt x="0" y="0"/>
                </a:moveTo>
                <a:lnTo>
                  <a:pt x="1236758" y="0"/>
                </a:lnTo>
                <a:lnTo>
                  <a:pt x="1236758" y="1438091"/>
                </a:lnTo>
                <a:lnTo>
                  <a:pt x="0" y="143809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6" name="Freeform 36"/>
          <p:cNvSpPr/>
          <p:nvPr/>
        </p:nvSpPr>
        <p:spPr>
          <a:xfrm>
            <a:off x="8529064" y="3468517"/>
            <a:ext cx="1229873" cy="1373358"/>
          </a:xfrm>
          <a:custGeom>
            <a:avLst/>
            <a:gdLst/>
            <a:ahLst/>
            <a:cxnLst/>
            <a:rect l="l" t="t" r="r" b="b"/>
            <a:pathLst>
              <a:path w="1229873" h="1373358">
                <a:moveTo>
                  <a:pt x="0" y="0"/>
                </a:moveTo>
                <a:lnTo>
                  <a:pt x="1229872" y="0"/>
                </a:lnTo>
                <a:lnTo>
                  <a:pt x="1229872" y="1373358"/>
                </a:lnTo>
                <a:lnTo>
                  <a:pt x="0" y="13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7" name="TextBox 37"/>
          <p:cNvSpPr txBox="1"/>
          <p:nvPr/>
        </p:nvSpPr>
        <p:spPr>
          <a:xfrm>
            <a:off x="0" y="745134"/>
            <a:ext cx="18288000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spc="69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HOE ZIJN</a:t>
            </a:r>
            <a:r>
              <a:rPr lang="en-US" sz="6999" spc="69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 ORGANISMEN</a:t>
            </a:r>
            <a:r>
              <a:rPr lang="en-US" sz="6999" spc="69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 INGEDEELD?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70762" y="1590319"/>
            <a:ext cx="3146477" cy="83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spc="48" dirty="0" err="1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Rijken</a:t>
            </a:r>
            <a:endParaRPr lang="en-US" sz="4899" spc="48" dirty="0">
              <a:solidFill>
                <a:srgbClr val="597656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491285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Dieren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570762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Schimmels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01715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Planten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843330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Insecten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4793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Spinnen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227803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Duizendpoten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010403" y="962565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Slakken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937690" y="962565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Wormen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13894" y="334977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 dirty="0" err="1">
                <a:solidFill>
                  <a:srgbClr val="597656"/>
                </a:solidFill>
                <a:latin typeface="Gordita Bold"/>
                <a:ea typeface="Gordita Bold"/>
                <a:cs typeface="Gordita Bold"/>
                <a:sym typeface="Gordita Bold"/>
              </a:rPr>
              <a:t>Gewervelden</a:t>
            </a:r>
            <a:endParaRPr lang="en-US" sz="3000" b="1" spc="30" dirty="0">
              <a:solidFill>
                <a:srgbClr val="597656"/>
              </a:solidFill>
              <a:latin typeface="Gordita Bold"/>
              <a:ea typeface="Gordita Bold"/>
              <a:cs typeface="Gordita Bold"/>
              <a:sym typeface="Gordita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2073422" y="9481033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Varens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224052" y="733980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Naaldbomen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650813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Grassen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638818" y="733980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Loofbomen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760634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Struiken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728585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Kruiden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134416" y="906798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Mossen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-634120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Vissen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22812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Amfibieën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064524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Reptielen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47260" y="6943340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Vogels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898364" y="6943340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9CBB99"/>
                </a:solidFill>
                <a:latin typeface="Gordita Bold"/>
                <a:ea typeface="Gordita Bold"/>
                <a:cs typeface="Gordita Bold"/>
                <a:sym typeface="Gordita Bold"/>
              </a:rPr>
              <a:t>Zoogdieren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WIJ DOEN VANDAAG EEN </a:t>
            </a:r>
            <a:r>
              <a:rPr lang="en-US" sz="8000" spc="80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BIOBLITZ</a:t>
            </a: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01356" y="4333673"/>
            <a:ext cx="14285288" cy="8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WE BEPALEN DE </a:t>
            </a:r>
            <a:r>
              <a:rPr lang="en-US" sz="6200" spc="62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BIODIVERSITEIT...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1356" y="6607056"/>
            <a:ext cx="14285288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...DOOR ALLE PLANTEN EN DIEREN TE </a:t>
            </a:r>
            <a:r>
              <a:rPr lang="en-US" sz="6200" spc="62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DETERMINEREN</a:t>
            </a: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VOORDAT WE AAN DE SLAG GAAN...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28333" y="4170680"/>
            <a:ext cx="12631334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...MOETEN WE WEL EEN </a:t>
            </a:r>
            <a:r>
              <a:rPr lang="en-US" sz="8000" spc="80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ONDERZOEKSVRAAG</a:t>
            </a: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 HEBBEN!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1356" y="7641840"/>
            <a:ext cx="14285288" cy="8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WAT WILLEN JULLIE GRAAG WETEN?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VOORBEELDEN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2998373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HOEVEEL SOORTEN PLANTEN EN DIEREN LEVEN ER IN DIT GEBIED?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4729134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VAN WELKE ZIJN ER MEER SOORTEN: PLANTEN OF DIEREN?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172" y="6459894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HOE VERSCHILLEN PLANTEN EN DIEREN OP VERSCHILLENDE PLEKKEN IN HET GEBIED?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>
            <a:off x="6642479" y="3970551"/>
            <a:ext cx="5003041" cy="5003041"/>
          </a:xfrm>
          <a:custGeom>
            <a:avLst/>
            <a:gdLst/>
            <a:ahLst/>
            <a:cxnLst/>
            <a:rect l="l" t="t" r="r" b="b"/>
            <a:pathLst>
              <a:path w="5003041" h="5003041">
                <a:moveTo>
                  <a:pt x="0" y="0"/>
                </a:moveTo>
                <a:lnTo>
                  <a:pt x="5003042" y="0"/>
                </a:lnTo>
                <a:lnTo>
                  <a:pt x="5003042" y="5003041"/>
                </a:lnTo>
                <a:lnTo>
                  <a:pt x="0" y="5003041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0" name="TextBox 20"/>
          <p:cNvSpPr txBox="1"/>
          <p:nvPr/>
        </p:nvSpPr>
        <p:spPr>
          <a:xfrm>
            <a:off x="0" y="1171575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DOWNLOAD DE APP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87607" y="2782535"/>
            <a:ext cx="5112786" cy="100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6"/>
              </a:lnSpc>
              <a:spcBef>
                <a:spcPct val="0"/>
              </a:spcBef>
            </a:pPr>
            <a:r>
              <a:rPr lang="en-US" sz="5926" b="1" spc="59">
                <a:solidFill>
                  <a:srgbClr val="0066B1"/>
                </a:solidFill>
                <a:latin typeface="Gordita Bold"/>
                <a:ea typeface="Gordita Bold"/>
                <a:cs typeface="Gordita Bold"/>
                <a:sym typeface="Gordita Bold"/>
              </a:rPr>
              <a:t>Obs</a:t>
            </a:r>
            <a:r>
              <a:rPr lang="en-US" sz="5926" b="1" spc="59">
                <a:solidFill>
                  <a:srgbClr val="84B72C"/>
                </a:solidFill>
                <a:latin typeface="Gordita Bold"/>
                <a:ea typeface="Gordita Bold"/>
                <a:cs typeface="Gordita Bold"/>
                <a:sym typeface="Gordita Bold"/>
              </a:rPr>
              <a:t>Identify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>
            <a:off x="8096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4029" b="-7081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0" name="Freeform 20"/>
          <p:cNvSpPr/>
          <p:nvPr/>
        </p:nvSpPr>
        <p:spPr>
          <a:xfrm>
            <a:off x="414337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4037" b="-70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1" name="Freeform 21"/>
          <p:cNvSpPr/>
          <p:nvPr/>
        </p:nvSpPr>
        <p:spPr>
          <a:xfrm>
            <a:off x="1081087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4001" b="-7109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141446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t="-4390" b="-6720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Freeform 23"/>
          <p:cNvSpPr/>
          <p:nvPr/>
        </p:nvSpPr>
        <p:spPr>
          <a:xfrm>
            <a:off x="74771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t="-4578" b="-6532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4"/>
          <p:cNvSpPr/>
          <p:nvPr/>
        </p:nvSpPr>
        <p:spPr>
          <a:xfrm rot="4536976" flipV="1">
            <a:off x="383657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5"/>
          <p:cNvSpPr/>
          <p:nvPr/>
        </p:nvSpPr>
        <p:spPr>
          <a:xfrm rot="4536976" flipV="1">
            <a:off x="717032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6"/>
          <p:cNvSpPr/>
          <p:nvPr/>
        </p:nvSpPr>
        <p:spPr>
          <a:xfrm rot="4536976" flipV="1">
            <a:off x="1050407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 rot="4536976" flipV="1">
            <a:off x="1383782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TextBox 28"/>
          <p:cNvSpPr txBox="1"/>
          <p:nvPr/>
        </p:nvSpPr>
        <p:spPr>
          <a:xfrm>
            <a:off x="4237012" y="8434784"/>
            <a:ext cx="3146477" cy="82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b="1" spc="23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Geef toestemming tot de </a:t>
            </a:r>
            <a:r>
              <a:rPr lang="en-US" sz="2364" b="1" spc="23">
                <a:solidFill>
                  <a:srgbClr val="0066B1"/>
                </a:solidFill>
                <a:latin typeface="Gordita Bold"/>
                <a:ea typeface="Gordita Bold"/>
                <a:cs typeface="Gordita Bold"/>
                <a:sym typeface="Gordita Bold"/>
              </a:rPr>
              <a:t>locatie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00524" y="8429625"/>
            <a:ext cx="2151951" cy="82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b="1" spc="23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Swipe tot je verder kan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0762" y="8464808"/>
            <a:ext cx="3146477" cy="4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b="1" spc="23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Klik op </a:t>
            </a:r>
            <a:r>
              <a:rPr lang="en-US" sz="2364" b="1" spc="23">
                <a:solidFill>
                  <a:srgbClr val="0066B1"/>
                </a:solidFill>
                <a:latin typeface="Gordita Bold"/>
                <a:ea typeface="Gordita Bold"/>
                <a:cs typeface="Gordita Bold"/>
                <a:sym typeface="Gordita Bold"/>
              </a:rPr>
              <a:t>Dashboard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4512" y="8429625"/>
            <a:ext cx="3146477" cy="4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b="1" spc="23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Klik op </a:t>
            </a:r>
            <a:r>
              <a:rPr lang="en-US" sz="2364" b="1" spc="23">
                <a:solidFill>
                  <a:srgbClr val="0066B1"/>
                </a:solidFill>
                <a:latin typeface="Gordita Bold"/>
                <a:ea typeface="Gordita Bold"/>
                <a:cs typeface="Gordita Bold"/>
                <a:sym typeface="Gordita Bold"/>
              </a:rPr>
              <a:t>Log 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38262" y="8464808"/>
            <a:ext cx="3146477" cy="124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b="1" spc="23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Deze</a:t>
            </a:r>
            <a:r>
              <a:rPr lang="en-US" sz="2364" b="1" spc="23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</a:t>
            </a:r>
            <a:r>
              <a:rPr lang="en-US" sz="2364" b="1" spc="23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gegevens</a:t>
            </a:r>
            <a:r>
              <a:rPr lang="en-US" sz="2364" b="1" spc="23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</a:t>
            </a:r>
            <a:r>
              <a:rPr lang="en-US" sz="2364" b="1" spc="23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krijg</a:t>
            </a:r>
            <a:r>
              <a:rPr lang="en-US" sz="2364" b="1" spc="23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je van je </a:t>
            </a:r>
            <a:r>
              <a:rPr lang="en-US" sz="2364" b="1" spc="23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juf</a:t>
            </a:r>
            <a:r>
              <a:rPr lang="en-US" sz="2364" b="1" spc="23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/</a:t>
            </a:r>
            <a:r>
              <a:rPr lang="en-US" sz="2364" b="1" spc="23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meester</a:t>
            </a:r>
            <a:endParaRPr lang="en-US" sz="2364" b="1" spc="23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7514A6-4A63-E981-8AFD-3D20D4AAB535}"/>
              </a:ext>
            </a:extLst>
          </p:cNvPr>
          <p:cNvSpPr txBox="1"/>
          <p:nvPr/>
        </p:nvSpPr>
        <p:spPr>
          <a:xfrm>
            <a:off x="12970040" y="218285"/>
            <a:ext cx="5169600" cy="1913281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spc="23" dirty="0">
                <a:solidFill>
                  <a:schemeClr val="bg1"/>
                </a:solidFill>
                <a:latin typeface="Gordita Bold"/>
                <a:ea typeface="Gordita Bold"/>
                <a:cs typeface="Gordita Bold"/>
                <a:sym typeface="Gordita Bold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vlot@nibi.nl</a:t>
            </a:r>
            <a:endParaRPr lang="en-US" sz="4400" b="1" spc="23" dirty="0">
              <a:solidFill>
                <a:schemeClr val="bg1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spc="23" dirty="0">
                <a:solidFill>
                  <a:schemeClr val="bg1"/>
                </a:solidFill>
                <a:latin typeface="Gordita Bold"/>
                <a:ea typeface="Gordita Bold"/>
                <a:cs typeface="Gordita Bold"/>
                <a:sym typeface="Gordita Bold"/>
              </a:rPr>
              <a:t>Tolv123!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>
            <a:off x="12133407" y="2677431"/>
            <a:ext cx="5125893" cy="6436925"/>
          </a:xfrm>
          <a:custGeom>
            <a:avLst/>
            <a:gdLst/>
            <a:ahLst/>
            <a:cxnLst/>
            <a:rect l="l" t="t" r="r" b="b"/>
            <a:pathLst>
              <a:path w="5125893" h="6436925">
                <a:moveTo>
                  <a:pt x="0" y="0"/>
                </a:moveTo>
                <a:lnTo>
                  <a:pt x="5125893" y="0"/>
                </a:lnTo>
                <a:lnTo>
                  <a:pt x="5125893" y="6436925"/>
                </a:lnTo>
                <a:lnTo>
                  <a:pt x="0" y="643692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10576" t="-17406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0" name="Freeform 20"/>
          <p:cNvSpPr/>
          <p:nvPr/>
        </p:nvSpPr>
        <p:spPr>
          <a:xfrm>
            <a:off x="1986012" y="2677431"/>
            <a:ext cx="3522624" cy="3047405"/>
          </a:xfrm>
          <a:custGeom>
            <a:avLst/>
            <a:gdLst/>
            <a:ahLst/>
            <a:cxnLst/>
            <a:rect l="l" t="t" r="r" b="b"/>
            <a:pathLst>
              <a:path w="3522624" h="3047405">
                <a:moveTo>
                  <a:pt x="0" y="0"/>
                </a:moveTo>
                <a:lnTo>
                  <a:pt x="3522625" y="0"/>
                </a:lnTo>
                <a:lnTo>
                  <a:pt x="3522625" y="3047405"/>
                </a:lnTo>
                <a:lnTo>
                  <a:pt x="0" y="3047405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8846" b="-6747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1" name="Freeform 21"/>
          <p:cNvSpPr/>
          <p:nvPr/>
        </p:nvSpPr>
        <p:spPr>
          <a:xfrm>
            <a:off x="1981092" y="6062695"/>
            <a:ext cx="3527545" cy="3051661"/>
          </a:xfrm>
          <a:custGeom>
            <a:avLst/>
            <a:gdLst/>
            <a:ahLst/>
            <a:cxnLst/>
            <a:rect l="l" t="t" r="r" b="b"/>
            <a:pathLst>
              <a:path w="3527545" h="3051661">
                <a:moveTo>
                  <a:pt x="0" y="0"/>
                </a:moveTo>
                <a:lnTo>
                  <a:pt x="3527545" y="0"/>
                </a:lnTo>
                <a:lnTo>
                  <a:pt x="3527545" y="3051661"/>
                </a:lnTo>
                <a:lnTo>
                  <a:pt x="0" y="305166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28552" r="-36622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6744159" y="6571114"/>
            <a:ext cx="3970387" cy="2034823"/>
          </a:xfrm>
          <a:custGeom>
            <a:avLst/>
            <a:gdLst/>
            <a:ahLst/>
            <a:cxnLst/>
            <a:rect l="l" t="t" r="r" b="b"/>
            <a:pathLst>
              <a:path w="3970387" h="2034823">
                <a:moveTo>
                  <a:pt x="0" y="0"/>
                </a:moveTo>
                <a:lnTo>
                  <a:pt x="3970386" y="0"/>
                </a:lnTo>
                <a:lnTo>
                  <a:pt x="3970386" y="2034823"/>
                </a:lnTo>
                <a:lnTo>
                  <a:pt x="0" y="2034823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Freeform 23"/>
          <p:cNvSpPr/>
          <p:nvPr/>
        </p:nvSpPr>
        <p:spPr>
          <a:xfrm rot="-1607714">
            <a:off x="716345" y="4906509"/>
            <a:ext cx="1600330" cy="1978770"/>
          </a:xfrm>
          <a:custGeom>
            <a:avLst/>
            <a:gdLst/>
            <a:ahLst/>
            <a:cxnLst/>
            <a:rect l="l" t="t" r="r" b="b"/>
            <a:pathLst>
              <a:path w="1600330" h="1978770">
                <a:moveTo>
                  <a:pt x="0" y="0"/>
                </a:moveTo>
                <a:lnTo>
                  <a:pt x="1600330" y="0"/>
                </a:lnTo>
                <a:lnTo>
                  <a:pt x="1600330" y="1978770"/>
                </a:lnTo>
                <a:lnTo>
                  <a:pt x="0" y="197877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4"/>
          <p:cNvSpPr/>
          <p:nvPr/>
        </p:nvSpPr>
        <p:spPr>
          <a:xfrm rot="-8221059">
            <a:off x="5571374" y="8268915"/>
            <a:ext cx="1600330" cy="1978770"/>
          </a:xfrm>
          <a:custGeom>
            <a:avLst/>
            <a:gdLst/>
            <a:ahLst/>
            <a:cxnLst/>
            <a:rect l="l" t="t" r="r" b="b"/>
            <a:pathLst>
              <a:path w="1600330" h="1978770">
                <a:moveTo>
                  <a:pt x="0" y="0"/>
                </a:moveTo>
                <a:lnTo>
                  <a:pt x="1600330" y="0"/>
                </a:lnTo>
                <a:lnTo>
                  <a:pt x="1600330" y="1978770"/>
                </a:lnTo>
                <a:lnTo>
                  <a:pt x="0" y="197877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5"/>
          <p:cNvSpPr/>
          <p:nvPr/>
        </p:nvSpPr>
        <p:spPr>
          <a:xfrm rot="8657795" flipH="1">
            <a:off x="5846426" y="4653067"/>
            <a:ext cx="5253231" cy="1700734"/>
          </a:xfrm>
          <a:custGeom>
            <a:avLst/>
            <a:gdLst/>
            <a:ahLst/>
            <a:cxnLst/>
            <a:rect l="l" t="t" r="r" b="b"/>
            <a:pathLst>
              <a:path w="5253231" h="1700734">
                <a:moveTo>
                  <a:pt x="5253232" y="0"/>
                </a:moveTo>
                <a:lnTo>
                  <a:pt x="0" y="0"/>
                </a:lnTo>
                <a:lnTo>
                  <a:pt x="0" y="1700733"/>
                </a:lnTo>
                <a:lnTo>
                  <a:pt x="5253232" y="1700733"/>
                </a:lnTo>
                <a:lnTo>
                  <a:pt x="5253232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TextBox 26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WELKOM!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88377" y="3222879"/>
            <a:ext cx="2311246" cy="51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3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Milena Vlot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ONTDEK DE NEDERLANDSE NATUUR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5046" y="3222879"/>
            <a:ext cx="14667172" cy="47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Lessenreeks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om de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Nederlandse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mee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te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ontdekken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Week van de Biologie 2024: </a:t>
            </a:r>
            <a:r>
              <a:rPr lang="en-US" sz="3000" i="1" spc="30" dirty="0" err="1">
                <a:solidFill>
                  <a:srgbClr val="000000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Natuur</a:t>
            </a:r>
            <a:r>
              <a:rPr lang="en-US" sz="3000" i="1" spc="30" dirty="0">
                <a:solidFill>
                  <a:srgbClr val="000000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 </a:t>
            </a:r>
            <a:r>
              <a:rPr lang="en-US" sz="3000" i="1" spc="30" dirty="0" err="1">
                <a:solidFill>
                  <a:srgbClr val="000000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Dichtbij</a:t>
            </a:r>
            <a:endParaRPr lang="en-US" sz="3000" i="1" spc="30" dirty="0">
              <a:solidFill>
                <a:srgbClr val="000000"/>
              </a:solidFill>
              <a:latin typeface="Gordita Italics"/>
              <a:ea typeface="Gordita Italics"/>
              <a:cs typeface="Gordita Italics"/>
              <a:sym typeface="Gordita Italics"/>
            </a:endParaRPr>
          </a:p>
          <a:p>
            <a:pPr algn="l">
              <a:lnSpc>
                <a:spcPts val="4200"/>
              </a:lnSpc>
            </a:pPr>
            <a:endParaRPr lang="en-US" sz="3000" i="1" spc="30" dirty="0">
              <a:solidFill>
                <a:srgbClr val="000000"/>
              </a:solidFill>
              <a:latin typeface="Gordita Italics"/>
              <a:ea typeface="Gordita Italics"/>
              <a:cs typeface="Gordita Italics"/>
              <a:sym typeface="Gordita Italics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Nederland ‘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natuurslimmer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’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maken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Maar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waarom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is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dit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dan zo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belangrijk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NATUURKENNIS- EN VERBONDENHEID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5046" y="3222879"/>
            <a:ext cx="14667172" cy="584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Natuurverbondenheid</a:t>
            </a:r>
            <a:endParaRPr lang="en-US" sz="3000" b="1" spc="30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algn="l">
              <a:lnSpc>
                <a:spcPts val="4200"/>
              </a:lnSpc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waarderen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om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meer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dan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enkel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wat het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voor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je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kan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doen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is de basis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voor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onze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samenleving</a:t>
            </a:r>
            <a:endParaRPr lang="en-US" sz="3000" b="1" spc="30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algn="l">
              <a:lnSpc>
                <a:spcPts val="4200"/>
              </a:lnSpc>
            </a:pPr>
            <a:endParaRPr lang="en-US" sz="3000" b="1" spc="30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maakt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gelukkiger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en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gezonder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Creëert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verantwoordelijkheidsgevoel</a:t>
            </a:r>
            <a:endParaRPr lang="en-US" sz="3000" b="1" spc="30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algn="l">
              <a:lnSpc>
                <a:spcPts val="4200"/>
              </a:lnSpc>
            </a:pPr>
            <a:endParaRPr lang="en-US" sz="3000" b="1" spc="30" dirty="0">
              <a:solidFill>
                <a:srgbClr val="000000"/>
              </a:solidFill>
              <a:latin typeface="Gordita Bold"/>
              <a:ea typeface="Gordita Bold"/>
              <a:cs typeface="Gordita Bold"/>
              <a:sym typeface="Gordita Bold"/>
            </a:endParaRPr>
          </a:p>
          <a:p>
            <a:pPr algn="l">
              <a:lnSpc>
                <a:spcPts val="4200"/>
              </a:lnSpc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Juist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kinderjaren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belangrijk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!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42584" y="9806460"/>
            <a:ext cx="11871590" cy="33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2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(Bögeholz, 2006; Moed, 2008; Kellert, 2002; Rijksoverheid, 2022; Van den Berg, 2019)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DALENDE TREND VERBONDENHEID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5046" y="3222879"/>
            <a:ext cx="15026264" cy="584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Minder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buiten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spelen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Aandacht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voor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exoten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i.p.v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.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Nederlandse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soorten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Verstedelijking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vergrijzing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Andere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tijdsbesteding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(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digitale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media, hobby's)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‘Groene angst’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Onderwijs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: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gebrek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aan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tijd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,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ondersteuning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kennis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339133" y="9806460"/>
            <a:ext cx="12948867" cy="33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2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(Both, 2005; Hooykaas et al., 2022; Jantje Beton, 2018; Kantar Public, 2022; Langers et al.,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ONTDEK DE NEDERLANDSE NATUUR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5046" y="3222879"/>
            <a:ext cx="15026264" cy="47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Focus:</a:t>
            </a:r>
          </a:p>
          <a:p>
            <a:pPr algn="l">
              <a:lnSpc>
                <a:spcPts val="4200"/>
              </a:lnSpc>
            </a:pPr>
            <a:endParaRPr lang="en-US" sz="3000" spc="3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Kant-en-klaar</a:t>
            </a:r>
          </a:p>
          <a:p>
            <a:pPr algn="l">
              <a:lnSpc>
                <a:spcPts val="4200"/>
              </a:lnSpc>
            </a:pPr>
            <a:endParaRPr lang="en-US" sz="3000" spc="3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Praktisch haalbaar</a:t>
            </a:r>
          </a:p>
          <a:p>
            <a:pPr algn="l">
              <a:lnSpc>
                <a:spcPts val="4200"/>
              </a:lnSpc>
            </a:pPr>
            <a:endParaRPr lang="en-US" sz="3000" spc="3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Overkoepelend thema, maar losstaande lessen</a:t>
            </a:r>
          </a:p>
          <a:p>
            <a:pPr algn="l">
              <a:lnSpc>
                <a:spcPts val="4200"/>
              </a:lnSpc>
            </a:pPr>
            <a:endParaRPr lang="en-US" sz="3000" spc="3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3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Zo veel mogelijk ondersteuning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>
            <a:off x="0" y="1608068"/>
            <a:ext cx="18288000" cy="106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ONTDEK DE NEDERLANDSE NATUUR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5046" y="3222879"/>
            <a:ext cx="15026264" cy="5875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11 lessen: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4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basislessen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over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soorten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uit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verschillende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soortgroepen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Voor: 1/2, 3/4, 5/6, 7/8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7 </a:t>
            </a:r>
            <a:r>
              <a:rPr lang="en-US" sz="3000" b="1" spc="30" dirty="0" err="1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verdiepende</a:t>
            </a:r>
            <a:r>
              <a:rPr lang="en-US" sz="3000" b="1" spc="30" dirty="0">
                <a:solidFill>
                  <a:srgbClr val="000000"/>
                </a:solidFill>
                <a:latin typeface="Gordita Bold"/>
                <a:ea typeface="Gordita Bold"/>
                <a:cs typeface="Gordita Bold"/>
                <a:sym typeface="Gordita Bold"/>
              </a:rPr>
              <a:t> lessen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die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dieper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ingaan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op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soortgroep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of thema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Voor: 1-4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en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5-8</a:t>
            </a:r>
          </a:p>
          <a:p>
            <a:pPr algn="l">
              <a:lnSpc>
                <a:spcPts val="4200"/>
              </a:lnSpc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Overkoepelende</a:t>
            </a:r>
            <a:r>
              <a:rPr lang="en-US" sz="3000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activiteit</a:t>
            </a: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natuurwetenschapentechniek.nl 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Wingdings" panose="05000000000000000000" pitchFamily="2" charset="2"/>
              </a:rPr>
              <a:t>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2800" i="1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Lesmateriaal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Wingdings" panose="05000000000000000000" pitchFamily="2" charset="2"/>
              </a:rPr>
              <a:t>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2800" i="1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Ontdek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de </a:t>
            </a:r>
            <a:r>
              <a:rPr lang="en-US" sz="2800" i="1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Nederlandse</a:t>
            </a:r>
            <a:r>
              <a:rPr lang="en-US" sz="2800" i="1" spc="30" dirty="0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 </a:t>
            </a:r>
            <a:r>
              <a:rPr lang="en-US" sz="2800" i="1" spc="30" dirty="0" err="1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Natuur</a:t>
            </a:r>
            <a:endParaRPr lang="en-US" sz="2800" i="1" spc="30" dirty="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6911" y="-2607548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  <a:ea typeface="Cubao Narrow"/>
                  <a:cs typeface="Cubao Narrow"/>
                  <a:sym typeface="Cubao Narrow"/>
                </a:rPr>
                <a:t>Ontdek de Nederlandse Natuur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95885" y="3260230"/>
            <a:ext cx="13296229" cy="339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597656"/>
                </a:solidFill>
                <a:latin typeface="Nefelibata Brush Canvas"/>
                <a:ea typeface="Nefelibata Brush Canvas"/>
                <a:cs typeface="Nefelibata Brush Canvas"/>
                <a:sym typeface="Nefelibata Brush Canvas"/>
              </a:rPr>
              <a:t>BioBlitz</a:t>
            </a:r>
          </a:p>
        </p:txBody>
      </p: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5"/>
          <p:cNvSpPr/>
          <p:nvPr/>
        </p:nvSpPr>
        <p:spPr>
          <a:xfrm>
            <a:off x="8033908" y="8516910"/>
            <a:ext cx="2220185" cy="668831"/>
          </a:xfrm>
          <a:custGeom>
            <a:avLst/>
            <a:gdLst/>
            <a:ahLst/>
            <a:cxnLst/>
            <a:rect l="l" t="t" r="r" b="b"/>
            <a:pathLst>
              <a:path w="2220185" h="668831">
                <a:moveTo>
                  <a:pt x="0" y="0"/>
                </a:moveTo>
                <a:lnTo>
                  <a:pt x="2220184" y="0"/>
                </a:lnTo>
                <a:lnTo>
                  <a:pt x="2220184" y="668831"/>
                </a:lnTo>
                <a:lnTo>
                  <a:pt x="0" y="6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6"/>
          <p:cNvSpPr/>
          <p:nvPr/>
        </p:nvSpPr>
        <p:spPr>
          <a:xfrm>
            <a:off x="3234280" y="6226340"/>
            <a:ext cx="1785409" cy="1611332"/>
          </a:xfrm>
          <a:custGeom>
            <a:avLst/>
            <a:gdLst/>
            <a:ahLst/>
            <a:cxnLst/>
            <a:rect l="l" t="t" r="r" b="b"/>
            <a:pathLst>
              <a:path w="1785409" h="1611332">
                <a:moveTo>
                  <a:pt x="0" y="0"/>
                </a:moveTo>
                <a:lnTo>
                  <a:pt x="1785409" y="0"/>
                </a:lnTo>
                <a:lnTo>
                  <a:pt x="1785409" y="1611332"/>
                </a:lnTo>
                <a:lnTo>
                  <a:pt x="0" y="1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>
            <a:off x="5081834" y="7604840"/>
            <a:ext cx="1477625" cy="1856702"/>
          </a:xfrm>
          <a:custGeom>
            <a:avLst/>
            <a:gdLst/>
            <a:ahLst/>
            <a:cxnLst/>
            <a:rect l="l" t="t" r="r" b="b"/>
            <a:pathLst>
              <a:path w="1477625" h="1856702">
                <a:moveTo>
                  <a:pt x="0" y="0"/>
                </a:moveTo>
                <a:lnTo>
                  <a:pt x="1477625" y="0"/>
                </a:lnTo>
                <a:lnTo>
                  <a:pt x="1477625" y="1856702"/>
                </a:lnTo>
                <a:lnTo>
                  <a:pt x="0" y="18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Freeform 28"/>
          <p:cNvSpPr/>
          <p:nvPr/>
        </p:nvSpPr>
        <p:spPr>
          <a:xfrm>
            <a:off x="3060976" y="2735593"/>
            <a:ext cx="2358889" cy="1456614"/>
          </a:xfrm>
          <a:custGeom>
            <a:avLst/>
            <a:gdLst/>
            <a:ahLst/>
            <a:cxnLst/>
            <a:rect l="l" t="t" r="r" b="b"/>
            <a:pathLst>
              <a:path w="2358889" h="1456614">
                <a:moveTo>
                  <a:pt x="0" y="0"/>
                </a:moveTo>
                <a:lnTo>
                  <a:pt x="2358889" y="0"/>
                </a:lnTo>
                <a:lnTo>
                  <a:pt x="2358889" y="1456614"/>
                </a:lnTo>
                <a:lnTo>
                  <a:pt x="0" y="145661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>
            <a:off x="12718254" y="6758141"/>
            <a:ext cx="1650556" cy="1739716"/>
          </a:xfrm>
          <a:custGeom>
            <a:avLst/>
            <a:gdLst/>
            <a:ahLst/>
            <a:cxnLst/>
            <a:rect l="l" t="t" r="r" b="b"/>
            <a:pathLst>
              <a:path w="1650556" h="1739716">
                <a:moveTo>
                  <a:pt x="0" y="0"/>
                </a:moveTo>
                <a:lnTo>
                  <a:pt x="1650556" y="0"/>
                </a:lnTo>
                <a:lnTo>
                  <a:pt x="1650556" y="1739717"/>
                </a:lnTo>
                <a:lnTo>
                  <a:pt x="0" y="173971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>
            <a:off x="15174953" y="4483738"/>
            <a:ext cx="2047035" cy="878364"/>
          </a:xfrm>
          <a:custGeom>
            <a:avLst/>
            <a:gdLst/>
            <a:ahLst/>
            <a:cxnLst/>
            <a:rect l="l" t="t" r="r" b="b"/>
            <a:pathLst>
              <a:path w="2047035" h="878364">
                <a:moveTo>
                  <a:pt x="0" y="0"/>
                </a:moveTo>
                <a:lnTo>
                  <a:pt x="2047035" y="0"/>
                </a:lnTo>
                <a:lnTo>
                  <a:pt x="2047035" y="878363"/>
                </a:lnTo>
                <a:lnTo>
                  <a:pt x="0" y="87836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31"/>
          <p:cNvSpPr/>
          <p:nvPr/>
        </p:nvSpPr>
        <p:spPr>
          <a:xfrm>
            <a:off x="13188376" y="2771273"/>
            <a:ext cx="913204" cy="1528375"/>
          </a:xfrm>
          <a:custGeom>
            <a:avLst/>
            <a:gdLst/>
            <a:ahLst/>
            <a:cxnLst/>
            <a:rect l="l" t="t" r="r" b="b"/>
            <a:pathLst>
              <a:path w="913204" h="1528375">
                <a:moveTo>
                  <a:pt x="0" y="0"/>
                </a:moveTo>
                <a:lnTo>
                  <a:pt x="913205" y="0"/>
                </a:lnTo>
                <a:lnTo>
                  <a:pt x="913205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2" name="Freeform 32"/>
          <p:cNvSpPr/>
          <p:nvPr/>
        </p:nvSpPr>
        <p:spPr>
          <a:xfrm>
            <a:off x="2690298" y="8145811"/>
            <a:ext cx="1140956" cy="887871"/>
          </a:xfrm>
          <a:custGeom>
            <a:avLst/>
            <a:gdLst/>
            <a:ahLst/>
            <a:cxnLst/>
            <a:rect l="l" t="t" r="r" b="b"/>
            <a:pathLst>
              <a:path w="1140956" h="887871">
                <a:moveTo>
                  <a:pt x="0" y="0"/>
                </a:moveTo>
                <a:lnTo>
                  <a:pt x="1140956" y="0"/>
                </a:lnTo>
                <a:lnTo>
                  <a:pt x="1140956" y="887871"/>
                </a:lnTo>
                <a:lnTo>
                  <a:pt x="0" y="8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3" name="Freeform 33"/>
          <p:cNvSpPr/>
          <p:nvPr/>
        </p:nvSpPr>
        <p:spPr>
          <a:xfrm>
            <a:off x="11527100" y="8851325"/>
            <a:ext cx="1191155" cy="996239"/>
          </a:xfrm>
          <a:custGeom>
            <a:avLst/>
            <a:gdLst/>
            <a:ahLst/>
            <a:cxnLst/>
            <a:rect l="l" t="t" r="r" b="b"/>
            <a:pathLst>
              <a:path w="1191155" h="996239">
                <a:moveTo>
                  <a:pt x="0" y="0"/>
                </a:moveTo>
                <a:lnTo>
                  <a:pt x="1191154" y="0"/>
                </a:lnTo>
                <a:lnTo>
                  <a:pt x="1191154" y="996239"/>
                </a:lnTo>
                <a:lnTo>
                  <a:pt x="0" y="9962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4" name="Freeform 34"/>
          <p:cNvSpPr/>
          <p:nvPr/>
        </p:nvSpPr>
        <p:spPr>
          <a:xfrm rot="5275512">
            <a:off x="10303078" y="6985814"/>
            <a:ext cx="1123825" cy="1284372"/>
          </a:xfrm>
          <a:custGeom>
            <a:avLst/>
            <a:gdLst/>
            <a:ahLst/>
            <a:cxnLst/>
            <a:rect l="l" t="t" r="r" b="b"/>
            <a:pathLst>
              <a:path w="1123825" h="1284372">
                <a:moveTo>
                  <a:pt x="0" y="0"/>
                </a:moveTo>
                <a:lnTo>
                  <a:pt x="1123826" y="0"/>
                </a:lnTo>
                <a:lnTo>
                  <a:pt x="1123826" y="1284371"/>
                </a:lnTo>
                <a:lnTo>
                  <a:pt x="0" y="1284371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5" name="Freeform 35"/>
          <p:cNvSpPr/>
          <p:nvPr/>
        </p:nvSpPr>
        <p:spPr>
          <a:xfrm>
            <a:off x="6949984" y="7032006"/>
            <a:ext cx="1356163" cy="1074759"/>
          </a:xfrm>
          <a:custGeom>
            <a:avLst/>
            <a:gdLst/>
            <a:ahLst/>
            <a:cxnLst/>
            <a:rect l="l" t="t" r="r" b="b"/>
            <a:pathLst>
              <a:path w="1356163" h="1074759">
                <a:moveTo>
                  <a:pt x="0" y="0"/>
                </a:moveTo>
                <a:lnTo>
                  <a:pt x="1356164" y="0"/>
                </a:lnTo>
                <a:lnTo>
                  <a:pt x="1356164" y="1074759"/>
                </a:lnTo>
                <a:lnTo>
                  <a:pt x="0" y="107475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6" name="Freeform 36"/>
          <p:cNvSpPr/>
          <p:nvPr/>
        </p:nvSpPr>
        <p:spPr>
          <a:xfrm rot="-1305179">
            <a:off x="15089952" y="6689098"/>
            <a:ext cx="1404324" cy="626680"/>
          </a:xfrm>
          <a:custGeom>
            <a:avLst/>
            <a:gdLst/>
            <a:ahLst/>
            <a:cxnLst/>
            <a:rect l="l" t="t" r="r" b="b"/>
            <a:pathLst>
              <a:path w="1404324" h="626680">
                <a:moveTo>
                  <a:pt x="0" y="0"/>
                </a:moveTo>
                <a:lnTo>
                  <a:pt x="1404325" y="0"/>
                </a:lnTo>
                <a:lnTo>
                  <a:pt x="1404325" y="626679"/>
                </a:lnTo>
                <a:lnTo>
                  <a:pt x="0" y="626679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7" name="Freeform 37"/>
          <p:cNvSpPr/>
          <p:nvPr/>
        </p:nvSpPr>
        <p:spPr>
          <a:xfrm>
            <a:off x="752737" y="2680506"/>
            <a:ext cx="1527546" cy="809599"/>
          </a:xfrm>
          <a:custGeom>
            <a:avLst/>
            <a:gdLst/>
            <a:ahLst/>
            <a:cxnLst/>
            <a:rect l="l" t="t" r="r" b="b"/>
            <a:pathLst>
              <a:path w="1527546" h="809599">
                <a:moveTo>
                  <a:pt x="0" y="0"/>
                </a:moveTo>
                <a:lnTo>
                  <a:pt x="1527546" y="0"/>
                </a:lnTo>
                <a:lnTo>
                  <a:pt x="1527546" y="809600"/>
                </a:lnTo>
                <a:lnTo>
                  <a:pt x="0" y="8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8" name="Freeform 38"/>
          <p:cNvSpPr/>
          <p:nvPr/>
        </p:nvSpPr>
        <p:spPr>
          <a:xfrm>
            <a:off x="14999152" y="8212793"/>
            <a:ext cx="1199318" cy="972947"/>
          </a:xfrm>
          <a:custGeom>
            <a:avLst/>
            <a:gdLst/>
            <a:ahLst/>
            <a:cxnLst/>
            <a:rect l="l" t="t" r="r" b="b"/>
            <a:pathLst>
              <a:path w="1199318" h="972947">
                <a:moveTo>
                  <a:pt x="0" y="0"/>
                </a:moveTo>
                <a:lnTo>
                  <a:pt x="1199319" y="0"/>
                </a:lnTo>
                <a:lnTo>
                  <a:pt x="1199319" y="972948"/>
                </a:lnTo>
                <a:lnTo>
                  <a:pt x="0" y="972948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9" name="Freeform 39"/>
          <p:cNvSpPr/>
          <p:nvPr/>
        </p:nvSpPr>
        <p:spPr>
          <a:xfrm>
            <a:off x="13644978" y="5362101"/>
            <a:ext cx="1500760" cy="894828"/>
          </a:xfrm>
          <a:custGeom>
            <a:avLst/>
            <a:gdLst/>
            <a:ahLst/>
            <a:cxnLst/>
            <a:rect l="l" t="t" r="r" b="b"/>
            <a:pathLst>
              <a:path w="1500760" h="894828">
                <a:moveTo>
                  <a:pt x="0" y="0"/>
                </a:moveTo>
                <a:lnTo>
                  <a:pt x="1500761" y="0"/>
                </a:lnTo>
                <a:lnTo>
                  <a:pt x="1500761" y="894829"/>
                </a:lnTo>
                <a:lnTo>
                  <a:pt x="0" y="8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0" name="Freeform 40"/>
          <p:cNvSpPr/>
          <p:nvPr/>
        </p:nvSpPr>
        <p:spPr>
          <a:xfrm>
            <a:off x="1378004" y="5870365"/>
            <a:ext cx="1447528" cy="1161641"/>
          </a:xfrm>
          <a:custGeom>
            <a:avLst/>
            <a:gdLst/>
            <a:ahLst/>
            <a:cxnLst/>
            <a:rect l="l" t="t" r="r" b="b"/>
            <a:pathLst>
              <a:path w="1447528" h="1161641">
                <a:moveTo>
                  <a:pt x="0" y="0"/>
                </a:moveTo>
                <a:lnTo>
                  <a:pt x="1447527" y="0"/>
                </a:lnTo>
                <a:lnTo>
                  <a:pt x="1447527" y="1161641"/>
                </a:lnTo>
                <a:lnTo>
                  <a:pt x="0" y="116164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1" name="Freeform 41"/>
          <p:cNvSpPr/>
          <p:nvPr/>
        </p:nvSpPr>
        <p:spPr>
          <a:xfrm>
            <a:off x="15321699" y="2411615"/>
            <a:ext cx="1236759" cy="1438091"/>
          </a:xfrm>
          <a:custGeom>
            <a:avLst/>
            <a:gdLst/>
            <a:ahLst/>
            <a:cxnLst/>
            <a:rect l="l" t="t" r="r" b="b"/>
            <a:pathLst>
              <a:path w="1236759" h="1438091">
                <a:moveTo>
                  <a:pt x="0" y="0"/>
                </a:moveTo>
                <a:lnTo>
                  <a:pt x="1236759" y="0"/>
                </a:lnTo>
                <a:lnTo>
                  <a:pt x="1236759" y="1438091"/>
                </a:lnTo>
                <a:lnTo>
                  <a:pt x="0" y="143809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42" name="Freeform 42"/>
          <p:cNvSpPr/>
          <p:nvPr/>
        </p:nvSpPr>
        <p:spPr>
          <a:xfrm>
            <a:off x="2210595" y="4497007"/>
            <a:ext cx="1229873" cy="1373358"/>
          </a:xfrm>
          <a:custGeom>
            <a:avLst/>
            <a:gdLst/>
            <a:ahLst/>
            <a:cxnLst/>
            <a:rect l="l" t="t" r="r" b="b"/>
            <a:pathLst>
              <a:path w="1229873" h="1373358">
                <a:moveTo>
                  <a:pt x="0" y="0"/>
                </a:moveTo>
                <a:lnTo>
                  <a:pt x="1229873" y="0"/>
                </a:lnTo>
                <a:lnTo>
                  <a:pt x="1229873" y="1373358"/>
                </a:lnTo>
                <a:lnTo>
                  <a:pt x="0" y="13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635BF5-48CE-EC20-D022-3534D15057BC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t="15529" b="8378"/>
          <a:stretch/>
        </p:blipFill>
        <p:spPr>
          <a:xfrm>
            <a:off x="4281854" y="1134120"/>
            <a:ext cx="9724554" cy="555171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8795067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WAT IS </a:t>
            </a:r>
            <a:r>
              <a:rPr lang="en-US" sz="8000" spc="80" dirty="0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BIODIVERSITEIT</a:t>
            </a:r>
            <a:r>
              <a:rPr lang="en-US" sz="8000" spc="80" dirty="0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45237" y="6800132"/>
            <a:ext cx="1319752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HOEVEEL </a:t>
            </a:r>
            <a:r>
              <a:rPr lang="en-US" sz="6200" spc="62">
                <a:solidFill>
                  <a:srgbClr val="597656"/>
                </a:solidFill>
                <a:latin typeface="Gagalin"/>
                <a:ea typeface="Gagalin"/>
                <a:cs typeface="Gagalin"/>
                <a:sym typeface="Gagalin"/>
              </a:rPr>
              <a:t>SOORTEN PLANTEN EN DIEREN </a:t>
            </a:r>
            <a:r>
              <a:rPr lang="en-US" sz="6200" spc="62">
                <a:solidFill>
                  <a:srgbClr val="9CBB99"/>
                </a:solidFill>
                <a:latin typeface="Gagalin"/>
                <a:ea typeface="Gagalin"/>
                <a:cs typeface="Gagalin"/>
                <a:sym typeface="Gagalin"/>
              </a:rPr>
              <a:t>DENKEN JULLIE TE KUNNEN VINDEN?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59701" y="9892983"/>
            <a:ext cx="13423664" cy="23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"/>
              </a:lnSpc>
            </a:pPr>
            <a:r>
              <a:rPr lang="en-US" sz="1711" u="sng" spc="17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  <a:hlinkClick r:id="rId34" tooltip="https://schooltv.nl/video-item/wat-is-biodiversiteit-verschillende-vormen-van-leven"/>
              </a:rPr>
              <a:t>HTTPS://SCHOOLTV.NL/VIDEO-ITEM/WAT-IS-BIODIVERSITEIT-VERSCHILLENDE-VORMEN-VAN-LEVEN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3749DF46DDC04A916F3F60AC8D6D42" ma:contentTypeVersion="13" ma:contentTypeDescription="Een nieuw document maken." ma:contentTypeScope="" ma:versionID="019eeafe01f626aedc1bd04383965984">
  <xsd:schema xmlns:xsd="http://www.w3.org/2001/XMLSchema" xmlns:xs="http://www.w3.org/2001/XMLSchema" xmlns:p="http://schemas.microsoft.com/office/2006/metadata/properties" xmlns:ns2="314110db-5d7e-40cb-a616-f53bbddfaaa2" xmlns:ns3="44642763-8bc9-438b-a4ee-b951f4e6700b" targetNamespace="http://schemas.microsoft.com/office/2006/metadata/properties" ma:root="true" ma:fieldsID="1c014dd2b4928ea1191b98df65747674" ns2:_="" ns3:_="">
    <xsd:import namespace="314110db-5d7e-40cb-a616-f53bbddfaaa2"/>
    <xsd:import namespace="44642763-8bc9-438b-a4ee-b951f4e670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110db-5d7e-40cb-a616-f53bbddfaa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c1d936a1-9f90-4e37-b703-428dca169c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42763-8bc9-438b-a4ee-b951f4e6700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9df90c2-ed01-4813-9933-743098584375}" ma:internalName="TaxCatchAll" ma:showField="CatchAllData" ma:web="44642763-8bc9-438b-a4ee-b951f4e670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642763-8bc9-438b-a4ee-b951f4e6700b" xsi:nil="true"/>
    <lcf76f155ced4ddcb4097134ff3c332f xmlns="314110db-5d7e-40cb-a616-f53bbddfaa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8336BA-E96C-49DE-B1C2-2C63E76EE1FA}"/>
</file>

<file path=customXml/itemProps2.xml><?xml version="1.0" encoding="utf-8"?>
<ds:datastoreItem xmlns:ds="http://schemas.openxmlformats.org/officeDocument/2006/customXml" ds:itemID="{8D93ED0D-5D4F-47C2-B383-26D4032B8A7D}"/>
</file>

<file path=customXml/itemProps3.xml><?xml version="1.0" encoding="utf-8"?>
<ds:datastoreItem xmlns:ds="http://schemas.openxmlformats.org/officeDocument/2006/customXml" ds:itemID="{96BAC9D9-6B26-48D9-A8C1-AE7B893514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Custom</PresentationFormat>
  <Paragraphs>109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Nefelibata Brush Canvas</vt:lpstr>
      <vt:lpstr>Arial</vt:lpstr>
      <vt:lpstr>Cubao Narrow</vt:lpstr>
      <vt:lpstr>Gordita Bold</vt:lpstr>
      <vt:lpstr>Gordita</vt:lpstr>
      <vt:lpstr>Calibri</vt:lpstr>
      <vt:lpstr>Gagalin</vt:lpstr>
      <vt:lpstr>Gordita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OdNN - BioBlitz</dc:title>
  <dc:creator>Milena Vlot</dc:creator>
  <cp:lastModifiedBy>Milena Vlot</cp:lastModifiedBy>
  <cp:revision>2</cp:revision>
  <dcterms:created xsi:type="dcterms:W3CDTF">2006-08-16T00:00:00Z</dcterms:created>
  <dcterms:modified xsi:type="dcterms:W3CDTF">2025-03-21T12:51:13Z</dcterms:modified>
  <dc:identifier>DAGccMikEm4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0x010100123749DF46DDC04A916F3F60AC8D6D42</vt:lpwstr>
  </property>
</Properties>
</file>