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imo" panose="020B0604020202020204" charset="0"/>
      <p:regular r:id="rId8"/>
    </p:embeddedFont>
    <p:embeddedFont>
      <p:font typeface="Cubao Narrow" panose="020B0604020202020204" charset="0"/>
      <p:regular r:id="rId9"/>
    </p:embeddedFont>
    <p:embeddedFont>
      <p:font typeface="Gagalin" panose="020B0604020202020204" charset="0"/>
      <p:regular r:id="rId10"/>
    </p:embeddedFont>
    <p:embeddedFont>
      <p:font typeface="Gordita Bold" panose="020B0604020202020204" charset="0"/>
      <p:regular r:id="rId11"/>
    </p:embeddedFont>
    <p:embeddedFont>
      <p:font typeface="Nefelibata Brush Canva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hyperlink" Target="https://schooltv.nl/video-item/wat-is-een-ecosysteem-de-aarde-zelf-is-ook-een-ecosysteem" TargetMode="Externa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4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5.png"/><Relationship Id="rId8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43.png"/><Relationship Id="rId21" Type="http://schemas.openxmlformats.org/officeDocument/2006/relationships/image" Target="../media/image20.svg"/><Relationship Id="rId34" Type="http://schemas.openxmlformats.org/officeDocument/2006/relationships/image" Target="../media/image38.svg"/><Relationship Id="rId42" Type="http://schemas.openxmlformats.org/officeDocument/2006/relationships/image" Target="../media/image46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41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40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9.png"/><Relationship Id="rId43" Type="http://schemas.openxmlformats.org/officeDocument/2006/relationships/image" Target="../media/image47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7.png"/><Relationship Id="rId38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49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3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3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3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3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3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3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3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427665" y="1028700"/>
            <a:ext cx="11432669" cy="1139613"/>
            <a:chOff x="0" y="0"/>
            <a:chExt cx="15243559" cy="1519484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243559" cy="1519484"/>
              <a:chOff x="0" y="0"/>
              <a:chExt cx="1175103" cy="11713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75103" cy="117135"/>
              </a:xfrm>
              <a:custGeom>
                <a:avLst/>
                <a:gdLst/>
                <a:ahLst/>
                <a:cxnLst/>
                <a:rect l="l" t="t" r="r" b="b"/>
                <a:pathLst>
                  <a:path w="1175103" h="117135">
                    <a:moveTo>
                      <a:pt x="58567" y="0"/>
                    </a:moveTo>
                    <a:lnTo>
                      <a:pt x="1116535" y="0"/>
                    </a:lnTo>
                    <a:cubicBezTo>
                      <a:pt x="1132068" y="0"/>
                      <a:pt x="1146965" y="6170"/>
                      <a:pt x="1157949" y="17154"/>
                    </a:cubicBezTo>
                    <a:cubicBezTo>
                      <a:pt x="1168932" y="28137"/>
                      <a:pt x="1175103" y="43034"/>
                      <a:pt x="1175103" y="58567"/>
                    </a:cubicBezTo>
                    <a:lnTo>
                      <a:pt x="1175103" y="58567"/>
                    </a:lnTo>
                    <a:cubicBezTo>
                      <a:pt x="1175103" y="90913"/>
                      <a:pt x="1148881" y="117135"/>
                      <a:pt x="1116535" y="117135"/>
                    </a:cubicBezTo>
                    <a:lnTo>
                      <a:pt x="58567" y="117135"/>
                    </a:lnTo>
                    <a:cubicBezTo>
                      <a:pt x="26221" y="117135"/>
                      <a:pt x="0" y="90913"/>
                      <a:pt x="0" y="58567"/>
                    </a:cubicBezTo>
                    <a:lnTo>
                      <a:pt x="0" y="58567"/>
                    </a:lnTo>
                    <a:cubicBezTo>
                      <a:pt x="0" y="26221"/>
                      <a:pt x="26221" y="0"/>
                      <a:pt x="5856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1175103" cy="1361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163945"/>
              <a:ext cx="15243559" cy="1355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36"/>
                </a:lnSpc>
              </a:pPr>
              <a:r>
                <a:rPr lang="en-US" sz="6958" spc="132">
                  <a:solidFill>
                    <a:srgbClr val="9CBB99"/>
                  </a:solidFill>
                  <a:latin typeface="Cubao Narrow"/>
                </a:rPr>
                <a:t>Ontdek de Nederlandse Natuur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495885" y="3979925"/>
            <a:ext cx="13296229" cy="2130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86"/>
              </a:lnSpc>
            </a:pPr>
            <a:r>
              <a:rPr lang="en-US" sz="12490">
                <a:solidFill>
                  <a:srgbClr val="597656"/>
                </a:solidFill>
                <a:latin typeface="Nefelibata Brush Canvas"/>
              </a:rPr>
              <a:t>Maak een voedselweb</a:t>
            </a:r>
          </a:p>
        </p:txBody>
      </p:sp>
      <p:sp>
        <p:nvSpPr>
          <p:cNvPr id="24" name="Freeform 24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3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3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3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3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3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3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3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9"/>
          <p:cNvSpPr/>
          <p:nvPr/>
        </p:nvSpPr>
        <p:spPr>
          <a:xfrm>
            <a:off x="5865415" y="3294513"/>
            <a:ext cx="6557170" cy="3360550"/>
          </a:xfrm>
          <a:custGeom>
            <a:avLst/>
            <a:gdLst/>
            <a:ahLst/>
            <a:cxnLst/>
            <a:rect l="l" t="t" r="r" b="b"/>
            <a:pathLst>
              <a:path w="6557170" h="3360550">
                <a:moveTo>
                  <a:pt x="0" y="0"/>
                </a:moveTo>
                <a:lnTo>
                  <a:pt x="6557170" y="0"/>
                </a:lnTo>
                <a:lnTo>
                  <a:pt x="6557170" y="3360550"/>
                </a:lnTo>
                <a:lnTo>
                  <a:pt x="0" y="3360550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TextBox 20"/>
          <p:cNvSpPr txBox="1"/>
          <p:nvPr/>
        </p:nvSpPr>
        <p:spPr>
          <a:xfrm>
            <a:off x="0" y="1745780"/>
            <a:ext cx="18288000" cy="120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9"/>
              </a:lnSpc>
            </a:pPr>
            <a:r>
              <a:rPr lang="en-US" sz="8999" spc="89">
                <a:solidFill>
                  <a:srgbClr val="9CBB99"/>
                </a:solidFill>
                <a:latin typeface="Gagalin"/>
              </a:rPr>
              <a:t>WAT IS EEN </a:t>
            </a:r>
            <a:r>
              <a:rPr lang="en-US" sz="8999" spc="89">
                <a:solidFill>
                  <a:srgbClr val="597656"/>
                </a:solidFill>
                <a:latin typeface="Gagalin"/>
              </a:rPr>
              <a:t>ECOSYSTEEM</a:t>
            </a:r>
            <a:r>
              <a:rPr lang="en-US" sz="8999" spc="89">
                <a:solidFill>
                  <a:srgbClr val="9CBB99"/>
                </a:solidFill>
                <a:latin typeface="Gagalin"/>
              </a:rPr>
              <a:t>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56162" y="9646135"/>
            <a:ext cx="10175677" cy="34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u="sng">
                <a:solidFill>
                  <a:srgbClr val="000000"/>
                </a:solidFill>
                <a:latin typeface="Arimo"/>
                <a:hlinkClick r:id="rId34" tooltip="https://schooltv.nl/video-item/wat-is-een-ecosysteem-de-aarde-zelf-is-ook-een-ecosysteem"/>
              </a:rPr>
              <a:t>https://schooltv.nl/video-item/wat-is-een-ecosysteem-de-aarde-zelf-is-ook-een-ecosysteem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64735" y="7007536"/>
            <a:ext cx="14558530" cy="183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6999" spc="69">
                <a:solidFill>
                  <a:srgbClr val="9CBB99"/>
                </a:solidFill>
                <a:latin typeface="Gagalin"/>
              </a:rPr>
              <a:t>ALLE</a:t>
            </a:r>
            <a:r>
              <a:rPr lang="en-US" sz="6999" spc="69">
                <a:solidFill>
                  <a:srgbClr val="597656"/>
                </a:solidFill>
                <a:latin typeface="Gagalin"/>
              </a:rPr>
              <a:t> ORGANISMEN</a:t>
            </a:r>
            <a:r>
              <a:rPr lang="en-US" sz="6999" spc="69">
                <a:solidFill>
                  <a:srgbClr val="9CBB99"/>
                </a:solidFill>
                <a:latin typeface="Gagalin"/>
              </a:rPr>
              <a:t> EN HUN </a:t>
            </a:r>
            <a:r>
              <a:rPr lang="en-US" sz="6999" spc="69">
                <a:solidFill>
                  <a:srgbClr val="597656"/>
                </a:solidFill>
                <a:latin typeface="Gagalin"/>
              </a:rPr>
              <a:t>INTERACTIES </a:t>
            </a:r>
            <a:r>
              <a:rPr lang="en-US" sz="6999" spc="69">
                <a:solidFill>
                  <a:srgbClr val="9CBB99"/>
                </a:solidFill>
                <a:latin typeface="Gagalin"/>
              </a:rPr>
              <a:t>IN EEN BEPAALD GEBIED!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3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3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3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3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3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3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3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9"/>
          <p:cNvSpPr/>
          <p:nvPr/>
        </p:nvSpPr>
        <p:spPr>
          <a:xfrm>
            <a:off x="12334875" y="3648397"/>
            <a:ext cx="4286250" cy="4286250"/>
          </a:xfrm>
          <a:custGeom>
            <a:avLst/>
            <a:gdLst/>
            <a:ahLst/>
            <a:cxnLst/>
            <a:rect l="l" t="t" r="r" b="b"/>
            <a:pathLst>
              <a:path w="4286250" h="4286250">
                <a:moveTo>
                  <a:pt x="0" y="0"/>
                </a:moveTo>
                <a:lnTo>
                  <a:pt x="4286250" y="0"/>
                </a:lnTo>
                <a:lnTo>
                  <a:pt x="4286250" y="4286250"/>
                </a:lnTo>
                <a:lnTo>
                  <a:pt x="0" y="4286250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14102" r="-1410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Freeform 20"/>
          <p:cNvSpPr/>
          <p:nvPr/>
        </p:nvSpPr>
        <p:spPr>
          <a:xfrm>
            <a:off x="1664405" y="3648397"/>
            <a:ext cx="4286250" cy="4286250"/>
          </a:xfrm>
          <a:custGeom>
            <a:avLst/>
            <a:gdLst/>
            <a:ahLst/>
            <a:cxnLst/>
            <a:rect l="l" t="t" r="r" b="b"/>
            <a:pathLst>
              <a:path w="4286250" h="4286250">
                <a:moveTo>
                  <a:pt x="0" y="0"/>
                </a:moveTo>
                <a:lnTo>
                  <a:pt x="4286250" y="0"/>
                </a:lnTo>
                <a:lnTo>
                  <a:pt x="4286250" y="4286250"/>
                </a:lnTo>
                <a:lnTo>
                  <a:pt x="0" y="4286250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r="-8018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21"/>
          <p:cNvSpPr/>
          <p:nvPr/>
        </p:nvSpPr>
        <p:spPr>
          <a:xfrm>
            <a:off x="7000875" y="3648397"/>
            <a:ext cx="4286250" cy="4286250"/>
          </a:xfrm>
          <a:custGeom>
            <a:avLst/>
            <a:gdLst/>
            <a:ahLst/>
            <a:cxnLst/>
            <a:rect l="l" t="t" r="r" b="b"/>
            <a:pathLst>
              <a:path w="4286250" h="4286250">
                <a:moveTo>
                  <a:pt x="0" y="0"/>
                </a:moveTo>
                <a:lnTo>
                  <a:pt x="4286250" y="0"/>
                </a:lnTo>
                <a:lnTo>
                  <a:pt x="4286250" y="4286250"/>
                </a:lnTo>
                <a:lnTo>
                  <a:pt x="0" y="428625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-16844" r="-25088" b="-361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Box 22"/>
          <p:cNvSpPr txBox="1"/>
          <p:nvPr/>
        </p:nvSpPr>
        <p:spPr>
          <a:xfrm>
            <a:off x="0" y="1745780"/>
            <a:ext cx="1828800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9"/>
              </a:lnSpc>
            </a:pPr>
            <a:r>
              <a:rPr lang="en-US" sz="8000" spc="89" dirty="0" err="1">
                <a:solidFill>
                  <a:srgbClr val="9CBB99"/>
                </a:solidFill>
                <a:latin typeface="Gagalin"/>
              </a:rPr>
              <a:t>Verschillende</a:t>
            </a:r>
            <a:r>
              <a:rPr lang="en-US" sz="8000" spc="89" dirty="0">
                <a:solidFill>
                  <a:srgbClr val="9CBB99"/>
                </a:solidFill>
                <a:latin typeface="Gagalin"/>
              </a:rPr>
              <a:t> </a:t>
            </a:r>
            <a:r>
              <a:rPr lang="en-US" sz="8000" spc="89" dirty="0" err="1">
                <a:solidFill>
                  <a:srgbClr val="9CBB99"/>
                </a:solidFill>
                <a:latin typeface="Gagalin"/>
              </a:rPr>
              <a:t>typen</a:t>
            </a:r>
            <a:r>
              <a:rPr lang="en-US" sz="8000" spc="89" dirty="0">
                <a:solidFill>
                  <a:srgbClr val="9CBB99"/>
                </a:solidFill>
                <a:latin typeface="Gagalin"/>
              </a:rPr>
              <a:t> </a:t>
            </a:r>
            <a:r>
              <a:rPr lang="en-US" sz="8000" spc="89" dirty="0" err="1">
                <a:solidFill>
                  <a:srgbClr val="597656"/>
                </a:solidFill>
                <a:latin typeface="Gagalin"/>
              </a:rPr>
              <a:t>ECOSYSTEmen</a:t>
            </a:r>
            <a:endParaRPr lang="en-US" sz="8000" spc="89" dirty="0">
              <a:solidFill>
                <a:srgbClr val="9CBB99"/>
              </a:solidFill>
              <a:latin typeface="Gagali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25932" y="8039422"/>
            <a:ext cx="5763197" cy="80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6000" spc="60">
                <a:solidFill>
                  <a:srgbClr val="597656"/>
                </a:solidFill>
                <a:latin typeface="Gagalin"/>
              </a:rPr>
              <a:t>TERRESTRISCH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62402" y="8039422"/>
            <a:ext cx="5763197" cy="80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6000" spc="60">
                <a:solidFill>
                  <a:srgbClr val="597656"/>
                </a:solidFill>
                <a:latin typeface="Gagalin"/>
              </a:rPr>
              <a:t>AQUATISCH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596402" y="8039422"/>
            <a:ext cx="5763197" cy="80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6000" spc="60">
                <a:solidFill>
                  <a:srgbClr val="597656"/>
                </a:solidFill>
                <a:latin typeface="Gagalin"/>
              </a:rPr>
              <a:t>GEMENGD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3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3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3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3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3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3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3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9"/>
          <p:cNvSpPr/>
          <p:nvPr/>
        </p:nvSpPr>
        <p:spPr>
          <a:xfrm>
            <a:off x="5337926" y="4539996"/>
            <a:ext cx="2510725" cy="1110996"/>
          </a:xfrm>
          <a:custGeom>
            <a:avLst/>
            <a:gdLst/>
            <a:ahLst/>
            <a:cxnLst/>
            <a:rect l="l" t="t" r="r" b="b"/>
            <a:pathLst>
              <a:path w="2510725" h="1110996">
                <a:moveTo>
                  <a:pt x="0" y="0"/>
                </a:moveTo>
                <a:lnTo>
                  <a:pt x="2510725" y="0"/>
                </a:lnTo>
                <a:lnTo>
                  <a:pt x="2510725" y="1110996"/>
                </a:lnTo>
                <a:lnTo>
                  <a:pt x="0" y="111099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Freeform 20"/>
          <p:cNvSpPr/>
          <p:nvPr/>
        </p:nvSpPr>
        <p:spPr>
          <a:xfrm>
            <a:off x="8729352" y="5159559"/>
            <a:ext cx="2859433" cy="1168793"/>
          </a:xfrm>
          <a:custGeom>
            <a:avLst/>
            <a:gdLst/>
            <a:ahLst/>
            <a:cxnLst/>
            <a:rect l="l" t="t" r="r" b="b"/>
            <a:pathLst>
              <a:path w="2859433" h="1168793">
                <a:moveTo>
                  <a:pt x="0" y="0"/>
                </a:moveTo>
                <a:lnTo>
                  <a:pt x="2859433" y="0"/>
                </a:lnTo>
                <a:lnTo>
                  <a:pt x="2859433" y="1168793"/>
                </a:lnTo>
                <a:lnTo>
                  <a:pt x="0" y="1168793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Freeform 21"/>
          <p:cNvSpPr/>
          <p:nvPr/>
        </p:nvSpPr>
        <p:spPr>
          <a:xfrm>
            <a:off x="14016719" y="3965094"/>
            <a:ext cx="1783206" cy="2260801"/>
          </a:xfrm>
          <a:custGeom>
            <a:avLst/>
            <a:gdLst/>
            <a:ahLst/>
            <a:cxnLst/>
            <a:rect l="l" t="t" r="r" b="b"/>
            <a:pathLst>
              <a:path w="1783206" h="2260801">
                <a:moveTo>
                  <a:pt x="0" y="0"/>
                </a:moveTo>
                <a:lnTo>
                  <a:pt x="1783207" y="0"/>
                </a:lnTo>
                <a:lnTo>
                  <a:pt x="1783207" y="2260800"/>
                </a:lnTo>
                <a:lnTo>
                  <a:pt x="0" y="226080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22" name="Freeform 22"/>
          <p:cNvSpPr/>
          <p:nvPr/>
        </p:nvSpPr>
        <p:spPr>
          <a:xfrm>
            <a:off x="2519846" y="4248911"/>
            <a:ext cx="1357623" cy="1821295"/>
          </a:xfrm>
          <a:custGeom>
            <a:avLst/>
            <a:gdLst/>
            <a:ahLst/>
            <a:cxnLst/>
            <a:rect l="l" t="t" r="r" b="b"/>
            <a:pathLst>
              <a:path w="1357623" h="1821295">
                <a:moveTo>
                  <a:pt x="0" y="0"/>
                </a:moveTo>
                <a:lnTo>
                  <a:pt x="1357624" y="0"/>
                </a:lnTo>
                <a:lnTo>
                  <a:pt x="1357624" y="1821295"/>
                </a:lnTo>
                <a:lnTo>
                  <a:pt x="0" y="1821295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3" name="Freeform 23"/>
          <p:cNvSpPr/>
          <p:nvPr/>
        </p:nvSpPr>
        <p:spPr>
          <a:xfrm>
            <a:off x="4098726" y="5095494"/>
            <a:ext cx="1017944" cy="464437"/>
          </a:xfrm>
          <a:custGeom>
            <a:avLst/>
            <a:gdLst/>
            <a:ahLst/>
            <a:cxnLst/>
            <a:rect l="l" t="t" r="r" b="b"/>
            <a:pathLst>
              <a:path w="1017944" h="464437">
                <a:moveTo>
                  <a:pt x="0" y="0"/>
                </a:moveTo>
                <a:lnTo>
                  <a:pt x="1017943" y="0"/>
                </a:lnTo>
                <a:lnTo>
                  <a:pt x="1017943" y="464437"/>
                </a:lnTo>
                <a:lnTo>
                  <a:pt x="0" y="46443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Freeform 24"/>
          <p:cNvSpPr/>
          <p:nvPr/>
        </p:nvSpPr>
        <p:spPr>
          <a:xfrm rot="1180214">
            <a:off x="7897116" y="5253266"/>
            <a:ext cx="1017944" cy="464437"/>
          </a:xfrm>
          <a:custGeom>
            <a:avLst/>
            <a:gdLst/>
            <a:ahLst/>
            <a:cxnLst/>
            <a:rect l="l" t="t" r="r" b="b"/>
            <a:pathLst>
              <a:path w="1017944" h="464437">
                <a:moveTo>
                  <a:pt x="0" y="0"/>
                </a:moveTo>
                <a:lnTo>
                  <a:pt x="1017944" y="0"/>
                </a:lnTo>
                <a:lnTo>
                  <a:pt x="1017944" y="464437"/>
                </a:lnTo>
                <a:lnTo>
                  <a:pt x="0" y="46443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5" name="Freeform 25"/>
          <p:cNvSpPr/>
          <p:nvPr/>
        </p:nvSpPr>
        <p:spPr>
          <a:xfrm rot="-754636">
            <a:off x="12193606" y="5411038"/>
            <a:ext cx="1017944" cy="464437"/>
          </a:xfrm>
          <a:custGeom>
            <a:avLst/>
            <a:gdLst/>
            <a:ahLst/>
            <a:cxnLst/>
            <a:rect l="l" t="t" r="r" b="b"/>
            <a:pathLst>
              <a:path w="1017944" h="464437">
                <a:moveTo>
                  <a:pt x="0" y="0"/>
                </a:moveTo>
                <a:lnTo>
                  <a:pt x="1017944" y="0"/>
                </a:lnTo>
                <a:lnTo>
                  <a:pt x="1017944" y="464437"/>
                </a:lnTo>
                <a:lnTo>
                  <a:pt x="0" y="46443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6" name="Freeform 26"/>
          <p:cNvSpPr/>
          <p:nvPr/>
        </p:nvSpPr>
        <p:spPr>
          <a:xfrm>
            <a:off x="9048112" y="3046782"/>
            <a:ext cx="2221913" cy="1310929"/>
          </a:xfrm>
          <a:custGeom>
            <a:avLst/>
            <a:gdLst/>
            <a:ahLst/>
            <a:cxnLst/>
            <a:rect l="l" t="t" r="r" b="b"/>
            <a:pathLst>
              <a:path w="2221913" h="1310929">
                <a:moveTo>
                  <a:pt x="0" y="0"/>
                </a:moveTo>
                <a:lnTo>
                  <a:pt x="2221913" y="0"/>
                </a:lnTo>
                <a:lnTo>
                  <a:pt x="2221913" y="1310929"/>
                </a:lnTo>
                <a:lnTo>
                  <a:pt x="0" y="1310929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7" name="TextBox 27"/>
          <p:cNvSpPr txBox="1"/>
          <p:nvPr/>
        </p:nvSpPr>
        <p:spPr>
          <a:xfrm>
            <a:off x="0" y="1745780"/>
            <a:ext cx="18288000" cy="120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9"/>
              </a:lnSpc>
            </a:pPr>
            <a:r>
              <a:rPr lang="en-US" sz="8999" spc="89">
                <a:solidFill>
                  <a:srgbClr val="9CBB99"/>
                </a:solidFill>
                <a:latin typeface="Gagalin"/>
              </a:rPr>
              <a:t>WAT IS EEN </a:t>
            </a:r>
            <a:r>
              <a:rPr lang="en-US" sz="8999" spc="89">
                <a:solidFill>
                  <a:srgbClr val="597656"/>
                </a:solidFill>
                <a:latin typeface="Gagalin"/>
              </a:rPr>
              <a:t>VOEDSELWEB</a:t>
            </a:r>
            <a:r>
              <a:rPr lang="en-US" sz="8999" spc="89">
                <a:solidFill>
                  <a:srgbClr val="9CBB99"/>
                </a:solidFill>
                <a:latin typeface="Gagalin"/>
              </a:rPr>
              <a:t>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64735" y="7576127"/>
            <a:ext cx="14558530" cy="183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6999" spc="69" dirty="0">
                <a:solidFill>
                  <a:srgbClr val="9CBB99"/>
                </a:solidFill>
                <a:latin typeface="Gagalin"/>
              </a:rPr>
              <a:t>LAAT ZIEN WELKE</a:t>
            </a:r>
            <a:r>
              <a:rPr lang="en-US" sz="6999" spc="69" dirty="0">
                <a:solidFill>
                  <a:srgbClr val="597656"/>
                </a:solidFill>
                <a:latin typeface="Gagalin"/>
              </a:rPr>
              <a:t> ORGANISMEN</a:t>
            </a:r>
            <a:r>
              <a:rPr lang="en-US" sz="6999" spc="69" dirty="0">
                <a:solidFill>
                  <a:srgbClr val="9CBB99"/>
                </a:solidFill>
                <a:latin typeface="Gagalin"/>
              </a:rPr>
              <a:t> VAN ELKAAR </a:t>
            </a:r>
            <a:r>
              <a:rPr lang="en-US" sz="6999" spc="69" dirty="0">
                <a:solidFill>
                  <a:srgbClr val="597656"/>
                </a:solidFill>
                <a:latin typeface="Gagalin"/>
              </a:rPr>
              <a:t>AFHANKELIJK</a:t>
            </a:r>
            <a:r>
              <a:rPr lang="en-US" sz="6999" spc="69" dirty="0">
                <a:solidFill>
                  <a:srgbClr val="9CBB99"/>
                </a:solidFill>
                <a:latin typeface="Gagalin"/>
              </a:rPr>
              <a:t> ZIJN!</a:t>
            </a:r>
          </a:p>
        </p:txBody>
      </p:sp>
      <p:sp>
        <p:nvSpPr>
          <p:cNvPr id="29" name="Freeform 29"/>
          <p:cNvSpPr/>
          <p:nvPr/>
        </p:nvSpPr>
        <p:spPr>
          <a:xfrm rot="-2148079">
            <a:off x="7886576" y="4318006"/>
            <a:ext cx="973105" cy="443979"/>
          </a:xfrm>
          <a:custGeom>
            <a:avLst/>
            <a:gdLst/>
            <a:ahLst/>
            <a:cxnLst/>
            <a:rect l="l" t="t" r="r" b="b"/>
            <a:pathLst>
              <a:path w="973105" h="443979">
                <a:moveTo>
                  <a:pt x="0" y="0"/>
                </a:moveTo>
                <a:lnTo>
                  <a:pt x="973105" y="0"/>
                </a:lnTo>
                <a:lnTo>
                  <a:pt x="973105" y="443980"/>
                </a:lnTo>
                <a:lnTo>
                  <a:pt x="0" y="443980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0" name="Freeform 30"/>
          <p:cNvSpPr/>
          <p:nvPr/>
        </p:nvSpPr>
        <p:spPr>
          <a:xfrm rot="1428588">
            <a:off x="12035217" y="4016693"/>
            <a:ext cx="1017944" cy="464437"/>
          </a:xfrm>
          <a:custGeom>
            <a:avLst/>
            <a:gdLst/>
            <a:ahLst/>
            <a:cxnLst/>
            <a:rect l="l" t="t" r="r" b="b"/>
            <a:pathLst>
              <a:path w="1017944" h="464437">
                <a:moveTo>
                  <a:pt x="0" y="0"/>
                </a:moveTo>
                <a:lnTo>
                  <a:pt x="1017943" y="0"/>
                </a:lnTo>
                <a:lnTo>
                  <a:pt x="1017943" y="464437"/>
                </a:lnTo>
                <a:lnTo>
                  <a:pt x="0" y="46443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1" name="TextBox 31"/>
          <p:cNvSpPr txBox="1"/>
          <p:nvPr/>
        </p:nvSpPr>
        <p:spPr>
          <a:xfrm>
            <a:off x="12757692" y="6271202"/>
            <a:ext cx="430126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" dirty="0" err="1">
                <a:solidFill>
                  <a:srgbClr val="597656"/>
                </a:solidFill>
                <a:latin typeface="Gordita Bold"/>
              </a:rPr>
              <a:t>Toppredator</a:t>
            </a:r>
            <a:endParaRPr lang="en-US" sz="3000" spc="30" dirty="0">
              <a:solidFill>
                <a:srgbClr val="597656"/>
              </a:solidFill>
              <a:latin typeface="Gordita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401317" y="6271202"/>
            <a:ext cx="430126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" dirty="0" err="1">
                <a:solidFill>
                  <a:srgbClr val="597656"/>
                </a:solidFill>
                <a:latin typeface="Gordita Bold"/>
              </a:rPr>
              <a:t>Consument</a:t>
            </a:r>
            <a:endParaRPr lang="en-US" sz="3000" spc="30" dirty="0">
              <a:solidFill>
                <a:srgbClr val="597656"/>
              </a:solidFill>
              <a:latin typeface="Gordita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326985" y="6271202"/>
            <a:ext cx="430126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" dirty="0" err="1">
                <a:solidFill>
                  <a:srgbClr val="597656"/>
                </a:solidFill>
                <a:latin typeface="Gordita Bold"/>
              </a:rPr>
              <a:t>Consument</a:t>
            </a:r>
            <a:endParaRPr lang="en-US" sz="3000" spc="30" dirty="0">
              <a:solidFill>
                <a:srgbClr val="597656"/>
              </a:solidFill>
              <a:latin typeface="Gordit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79427" y="6271202"/>
            <a:ext cx="430126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" dirty="0">
                <a:solidFill>
                  <a:srgbClr val="597656"/>
                </a:solidFill>
                <a:latin typeface="Gordita Bold"/>
              </a:rPr>
              <a:t>Producent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3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3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3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3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3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3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3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TextBox 19"/>
          <p:cNvSpPr txBox="1"/>
          <p:nvPr/>
        </p:nvSpPr>
        <p:spPr>
          <a:xfrm>
            <a:off x="0" y="2784370"/>
            <a:ext cx="18288000" cy="208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 spc="80" dirty="0">
                <a:solidFill>
                  <a:srgbClr val="9CBB99"/>
                </a:solidFill>
                <a:latin typeface="Gagalin"/>
              </a:rPr>
              <a:t>WIJ MAKEN VANDAAG ZELF EEN </a:t>
            </a:r>
            <a:r>
              <a:rPr lang="en-US" sz="8000" spc="80" dirty="0">
                <a:solidFill>
                  <a:srgbClr val="597656"/>
                </a:solidFill>
                <a:latin typeface="Gagalin"/>
              </a:rPr>
              <a:t>VOEDSELWEB</a:t>
            </a:r>
            <a:r>
              <a:rPr lang="en-US" sz="8000" spc="80" dirty="0">
                <a:solidFill>
                  <a:srgbClr val="9CBB99"/>
                </a:solidFill>
                <a:latin typeface="Gagalin"/>
              </a:rPr>
              <a:t>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6541" y="6711210"/>
            <a:ext cx="15714918" cy="82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2"/>
              </a:lnSpc>
            </a:pPr>
            <a:r>
              <a:rPr lang="en-US" sz="6200" spc="62" dirty="0">
                <a:solidFill>
                  <a:srgbClr val="9CBB99"/>
                </a:solidFill>
                <a:latin typeface="Gagalin"/>
              </a:rPr>
              <a:t>HOE KUNNEN WE DIT HET BESTE AANPAKKEN??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8931" y="-2591490"/>
            <a:ext cx="21876565" cy="15502097"/>
            <a:chOff x="0" y="0"/>
            <a:chExt cx="29168753" cy="20669462"/>
          </a:xfrm>
        </p:grpSpPr>
        <p:sp>
          <p:nvSpPr>
            <p:cNvPr id="3" name="Freeform 3"/>
            <p:cNvSpPr/>
            <p:nvPr/>
          </p:nvSpPr>
          <p:spPr>
            <a:xfrm rot="-6386835">
              <a:off x="8812106" y="1796557"/>
              <a:ext cx="3334078" cy="4433123"/>
            </a:xfrm>
            <a:custGeom>
              <a:avLst/>
              <a:gdLst/>
              <a:ahLst/>
              <a:cxnLst/>
              <a:rect l="l" t="t" r="r" b="b"/>
              <a:pathLst>
                <a:path w="3334078" h="4433123">
                  <a:moveTo>
                    <a:pt x="0" y="0"/>
                  </a:moveTo>
                  <a:lnTo>
                    <a:pt x="3334077" y="0"/>
                  </a:lnTo>
                  <a:lnTo>
                    <a:pt x="3334077" y="4433122"/>
                  </a:lnTo>
                  <a:lnTo>
                    <a:pt x="0" y="443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3936812" y="3289960"/>
              <a:ext cx="1469787" cy="1604133"/>
            </a:xfrm>
            <a:custGeom>
              <a:avLst/>
              <a:gdLst/>
              <a:ahLst/>
              <a:cxnLst/>
              <a:rect l="l" t="t" r="r" b="b"/>
              <a:pathLst>
                <a:path w="1469787" h="1604133">
                  <a:moveTo>
                    <a:pt x="0" y="0"/>
                  </a:moveTo>
                  <a:lnTo>
                    <a:pt x="1469787" y="0"/>
                  </a:lnTo>
                  <a:lnTo>
                    <a:pt x="1469787" y="1604133"/>
                  </a:lnTo>
                  <a:lnTo>
                    <a:pt x="0" y="160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7039741" y="15287016"/>
              <a:ext cx="1473670" cy="1517292"/>
            </a:xfrm>
            <a:custGeom>
              <a:avLst/>
              <a:gdLst/>
              <a:ahLst/>
              <a:cxnLst/>
              <a:rect l="l" t="t" r="r" b="b"/>
              <a:pathLst>
                <a:path w="1473670" h="1517292">
                  <a:moveTo>
                    <a:pt x="0" y="0"/>
                  </a:moveTo>
                  <a:lnTo>
                    <a:pt x="1473671" y="0"/>
                  </a:lnTo>
                  <a:lnTo>
                    <a:pt x="1473671" y="1517293"/>
                  </a:lnTo>
                  <a:lnTo>
                    <a:pt x="0" y="1517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3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 rot="-5876580">
              <a:off x="20898498" y="14829692"/>
              <a:ext cx="2031472" cy="1940056"/>
            </a:xfrm>
            <a:custGeom>
              <a:avLst/>
              <a:gdLst/>
              <a:ahLst/>
              <a:cxnLst/>
              <a:rect l="l" t="t" r="r" b="b"/>
              <a:pathLst>
                <a:path w="2031472" h="1940056">
                  <a:moveTo>
                    <a:pt x="0" y="0"/>
                  </a:moveTo>
                  <a:lnTo>
                    <a:pt x="2031472" y="0"/>
                  </a:lnTo>
                  <a:lnTo>
                    <a:pt x="2031472" y="1940056"/>
                  </a:lnTo>
                  <a:lnTo>
                    <a:pt x="0" y="194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 rot="-3275428">
              <a:off x="25104830" y="7181700"/>
              <a:ext cx="1705622" cy="1140635"/>
            </a:xfrm>
            <a:custGeom>
              <a:avLst/>
              <a:gdLst/>
              <a:ahLst/>
              <a:cxnLst/>
              <a:rect l="l" t="t" r="r" b="b"/>
              <a:pathLst>
                <a:path w="1705622" h="1140635">
                  <a:moveTo>
                    <a:pt x="0" y="0"/>
                  </a:moveTo>
                  <a:lnTo>
                    <a:pt x="1705622" y="0"/>
                  </a:lnTo>
                  <a:lnTo>
                    <a:pt x="1705622" y="1140635"/>
                  </a:lnTo>
                  <a:lnTo>
                    <a:pt x="0" y="114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3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 rot="-7891176">
              <a:off x="4013778" y="6648196"/>
              <a:ext cx="1794037" cy="1430744"/>
            </a:xfrm>
            <a:custGeom>
              <a:avLst/>
              <a:gdLst/>
              <a:ahLst/>
              <a:cxnLst/>
              <a:rect l="l" t="t" r="r" b="b"/>
              <a:pathLst>
                <a:path w="1794037" h="1430744">
                  <a:moveTo>
                    <a:pt x="0" y="0"/>
                  </a:moveTo>
                  <a:lnTo>
                    <a:pt x="1794037" y="0"/>
                  </a:lnTo>
                  <a:lnTo>
                    <a:pt x="1794037" y="1430744"/>
                  </a:lnTo>
                  <a:lnTo>
                    <a:pt x="0" y="143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3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 rot="-3671011">
              <a:off x="25013452" y="13964293"/>
              <a:ext cx="2409970" cy="4702380"/>
            </a:xfrm>
            <a:custGeom>
              <a:avLst/>
              <a:gdLst/>
              <a:ahLst/>
              <a:cxnLst/>
              <a:rect l="l" t="t" r="r" b="b"/>
              <a:pathLst>
                <a:path w="2409970" h="4702380">
                  <a:moveTo>
                    <a:pt x="0" y="0"/>
                  </a:moveTo>
                  <a:lnTo>
                    <a:pt x="2409970" y="0"/>
                  </a:lnTo>
                  <a:lnTo>
                    <a:pt x="2409970" y="4702380"/>
                  </a:lnTo>
                  <a:lnTo>
                    <a:pt x="0" y="470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3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 rot="-7169559" flipH="1">
              <a:off x="24315297" y="1814898"/>
              <a:ext cx="3284688" cy="5520485"/>
            </a:xfrm>
            <a:custGeom>
              <a:avLst/>
              <a:gdLst/>
              <a:ahLst/>
              <a:cxnLst/>
              <a:rect l="l" t="t" r="r" b="b"/>
              <a:pathLst>
                <a:path w="3284688" h="5520485">
                  <a:moveTo>
                    <a:pt x="3284688" y="0"/>
                  </a:moveTo>
                  <a:lnTo>
                    <a:pt x="0" y="0"/>
                  </a:lnTo>
                  <a:lnTo>
                    <a:pt x="0" y="5520485"/>
                  </a:lnTo>
                  <a:lnTo>
                    <a:pt x="3284688" y="5520485"/>
                  </a:lnTo>
                  <a:lnTo>
                    <a:pt x="3284688" y="0"/>
                  </a:lnTo>
                  <a:close/>
                </a:path>
              </a:pathLst>
            </a:custGeom>
            <a:blipFill>
              <a:blip r:embed="rId16">
                <a:alphaModFix amt="13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 rot="-6501045">
              <a:off x="15798302" y="15491428"/>
              <a:ext cx="4611096" cy="4547694"/>
            </a:xfrm>
            <a:custGeom>
              <a:avLst/>
              <a:gdLst/>
              <a:ahLst/>
              <a:cxnLst/>
              <a:rect l="l" t="t" r="r" b="b"/>
              <a:pathLst>
                <a:path w="4611096" h="4547694">
                  <a:moveTo>
                    <a:pt x="0" y="0"/>
                  </a:moveTo>
                  <a:lnTo>
                    <a:pt x="4611096" y="0"/>
                  </a:lnTo>
                  <a:lnTo>
                    <a:pt x="4611096" y="4547694"/>
                  </a:lnTo>
                  <a:lnTo>
                    <a:pt x="0" y="4547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3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 rot="-3954750">
              <a:off x="9936381" y="15516593"/>
              <a:ext cx="3887472" cy="3853457"/>
            </a:xfrm>
            <a:custGeom>
              <a:avLst/>
              <a:gdLst/>
              <a:ahLst/>
              <a:cxnLst/>
              <a:rect l="l" t="t" r="r" b="b"/>
              <a:pathLst>
                <a:path w="3887472" h="3853457">
                  <a:moveTo>
                    <a:pt x="0" y="0"/>
                  </a:moveTo>
                  <a:lnTo>
                    <a:pt x="3887472" y="0"/>
                  </a:lnTo>
                  <a:lnTo>
                    <a:pt x="3887472" y="3853457"/>
                  </a:lnTo>
                  <a:lnTo>
                    <a:pt x="0" y="385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3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 rot="-4246360">
              <a:off x="-120113" y="9476428"/>
              <a:ext cx="5416527" cy="3592963"/>
            </a:xfrm>
            <a:custGeom>
              <a:avLst/>
              <a:gdLst/>
              <a:ahLst/>
              <a:cxnLst/>
              <a:rect l="l" t="t" r="r" b="b"/>
              <a:pathLst>
                <a:path w="5416527" h="3592963">
                  <a:moveTo>
                    <a:pt x="0" y="0"/>
                  </a:moveTo>
                  <a:lnTo>
                    <a:pt x="5416527" y="0"/>
                  </a:lnTo>
                  <a:lnTo>
                    <a:pt x="5416527" y="3592963"/>
                  </a:lnTo>
                  <a:lnTo>
                    <a:pt x="0" y="359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3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4"/>
            <p:cNvSpPr/>
            <p:nvPr/>
          </p:nvSpPr>
          <p:spPr>
            <a:xfrm rot="-8848540">
              <a:off x="2934899" y="2009270"/>
              <a:ext cx="2099157" cy="4358110"/>
            </a:xfrm>
            <a:custGeom>
              <a:avLst/>
              <a:gdLst/>
              <a:ahLst/>
              <a:cxnLst/>
              <a:rect l="l" t="t" r="r" b="b"/>
              <a:pathLst>
                <a:path w="2099157" h="4358110">
                  <a:moveTo>
                    <a:pt x="0" y="0"/>
                  </a:moveTo>
                  <a:lnTo>
                    <a:pt x="2099156" y="0"/>
                  </a:lnTo>
                  <a:lnTo>
                    <a:pt x="2099156" y="4358111"/>
                  </a:lnTo>
                  <a:lnTo>
                    <a:pt x="0" y="435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3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5"/>
            <p:cNvSpPr/>
            <p:nvPr/>
          </p:nvSpPr>
          <p:spPr>
            <a:xfrm rot="7249880">
              <a:off x="3691030" y="14115346"/>
              <a:ext cx="1868941" cy="5167579"/>
            </a:xfrm>
            <a:custGeom>
              <a:avLst/>
              <a:gdLst/>
              <a:ahLst/>
              <a:cxnLst/>
              <a:rect l="l" t="t" r="r" b="b"/>
              <a:pathLst>
                <a:path w="1868941" h="5167579">
                  <a:moveTo>
                    <a:pt x="0" y="0"/>
                  </a:moveTo>
                  <a:lnTo>
                    <a:pt x="1868941" y="0"/>
                  </a:lnTo>
                  <a:lnTo>
                    <a:pt x="1868941" y="5167579"/>
                  </a:lnTo>
                  <a:lnTo>
                    <a:pt x="0" y="5167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3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4702016" y="9971842"/>
              <a:ext cx="4429168" cy="2602136"/>
            </a:xfrm>
            <a:custGeom>
              <a:avLst/>
              <a:gdLst/>
              <a:ahLst/>
              <a:cxnLst/>
              <a:rect l="l" t="t" r="r" b="b"/>
              <a:pathLst>
                <a:path w="4429168" h="2602136">
                  <a:moveTo>
                    <a:pt x="0" y="0"/>
                  </a:moveTo>
                  <a:lnTo>
                    <a:pt x="4429168" y="0"/>
                  </a:lnTo>
                  <a:lnTo>
                    <a:pt x="4429168" y="2602136"/>
                  </a:lnTo>
                  <a:lnTo>
                    <a:pt x="0" y="260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3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7"/>
            <p:cNvSpPr/>
            <p:nvPr/>
          </p:nvSpPr>
          <p:spPr>
            <a:xfrm rot="-8989982">
              <a:off x="18952746" y="325900"/>
              <a:ext cx="2571763" cy="4729679"/>
            </a:xfrm>
            <a:custGeom>
              <a:avLst/>
              <a:gdLst/>
              <a:ahLst/>
              <a:cxnLst/>
              <a:rect l="l" t="t" r="r" b="b"/>
              <a:pathLst>
                <a:path w="2571763" h="4729679">
                  <a:moveTo>
                    <a:pt x="0" y="0"/>
                  </a:moveTo>
                  <a:lnTo>
                    <a:pt x="2571762" y="0"/>
                  </a:lnTo>
                  <a:lnTo>
                    <a:pt x="2571762" y="4729679"/>
                  </a:lnTo>
                  <a:lnTo>
                    <a:pt x="0" y="4729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3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2344" y="9258300"/>
            <a:ext cx="1474167" cy="1474167"/>
          </a:xfrm>
          <a:custGeom>
            <a:avLst/>
            <a:gdLst/>
            <a:ahLst/>
            <a:cxnLst/>
            <a:rect l="l" t="t" r="r" b="b"/>
            <a:pathLst>
              <a:path w="1474167" h="1474167">
                <a:moveTo>
                  <a:pt x="0" y="0"/>
                </a:moveTo>
                <a:lnTo>
                  <a:pt x="1474166" y="0"/>
                </a:lnTo>
                <a:lnTo>
                  <a:pt x="1474166" y="1474167"/>
                </a:lnTo>
                <a:lnTo>
                  <a:pt x="0" y="14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9"/>
          <p:cNvSpPr/>
          <p:nvPr/>
        </p:nvSpPr>
        <p:spPr>
          <a:xfrm>
            <a:off x="1944287" y="0"/>
            <a:ext cx="7364857" cy="10287000"/>
          </a:xfrm>
          <a:custGeom>
            <a:avLst/>
            <a:gdLst/>
            <a:ahLst/>
            <a:cxnLst/>
            <a:rect l="l" t="t" r="r" b="b"/>
            <a:pathLst>
              <a:path w="7364857" h="10287000">
                <a:moveTo>
                  <a:pt x="0" y="0"/>
                </a:moveTo>
                <a:lnTo>
                  <a:pt x="7364858" y="0"/>
                </a:lnTo>
                <a:lnTo>
                  <a:pt x="73648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  <a:ln w="9525" cap="sq">
            <a:solidFill>
              <a:srgbClr val="597656"/>
            </a:solidFill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20" name="Freeform 20"/>
          <p:cNvSpPr/>
          <p:nvPr/>
        </p:nvSpPr>
        <p:spPr>
          <a:xfrm>
            <a:off x="9658756" y="0"/>
            <a:ext cx="7199603" cy="10287000"/>
          </a:xfrm>
          <a:custGeom>
            <a:avLst/>
            <a:gdLst/>
            <a:ahLst/>
            <a:cxnLst/>
            <a:rect l="l" t="t" r="r" b="b"/>
            <a:pathLst>
              <a:path w="7199603" h="10287000">
                <a:moveTo>
                  <a:pt x="0" y="0"/>
                </a:moveTo>
                <a:lnTo>
                  <a:pt x="7199603" y="0"/>
                </a:lnTo>
                <a:lnTo>
                  <a:pt x="719960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  <a:ln w="9525" cap="sq">
            <a:solidFill>
              <a:srgbClr val="597656"/>
            </a:solidFill>
            <a:prstDash val="solid"/>
            <a:miter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</Words>
  <Application>Microsoft Office PowerPoint</Application>
  <PresentationFormat>Aangepast</PresentationFormat>
  <Paragraphs>17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Cubao Narrow</vt:lpstr>
      <vt:lpstr>Arimo</vt:lpstr>
      <vt:lpstr>Nefelibata Brush Canvas</vt:lpstr>
      <vt:lpstr>Gagalin</vt:lpstr>
      <vt:lpstr>Calibri</vt:lpstr>
      <vt:lpstr>Arial</vt:lpstr>
      <vt:lpstr>Gordita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OdNN - Maak een voedselweb Presentatie</dc:title>
  <dc:creator>Milena Vlot</dc:creator>
  <cp:lastModifiedBy>Milena Vlot</cp:lastModifiedBy>
  <cp:revision>3</cp:revision>
  <dcterms:created xsi:type="dcterms:W3CDTF">2006-08-16T00:00:00Z</dcterms:created>
  <dcterms:modified xsi:type="dcterms:W3CDTF">2024-06-06T14:07:23Z</dcterms:modified>
  <dc:identifier>DAGHXZqkBCA</dc:identifier>
</cp:coreProperties>
</file>