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2" r:id="rId3"/>
    <p:sldId id="277" r:id="rId4"/>
    <p:sldId id="257" r:id="rId5"/>
    <p:sldId id="258" r:id="rId6"/>
    <p:sldId id="259" r:id="rId7"/>
    <p:sldId id="260" r:id="rId8"/>
    <p:sldId id="262" r:id="rId9"/>
    <p:sldId id="269" r:id="rId10"/>
    <p:sldId id="275" r:id="rId11"/>
    <p:sldId id="279" r:id="rId12"/>
    <p:sldId id="267" r:id="rId13"/>
    <p:sldId id="268" r:id="rId14"/>
    <p:sldId id="273" r:id="rId15"/>
    <p:sldId id="276" r:id="rId16"/>
    <p:sldId id="278" r:id="rId17"/>
    <p:sldId id="270" r:id="rId18"/>
    <p:sldId id="274" r:id="rId19"/>
    <p:sldId id="294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4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772DBD4-2025-AE49-B57D-6B0CD48E99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80D485A-65F4-EF46-BF17-0631275A51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831111-9A7A-4DFB-BB03-1F3F495F74DE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02A48A-1E94-C64B-AC8F-BD9594A41F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3E39E8-B577-F841-894F-11777D80C9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7215DCD-CBF3-4481-8AC7-7A78663AED0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B0B060D-387E-4544-841B-A98EBB5457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436C758-17C0-C348-B221-D25B2870A65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FB2E3E-DE75-4662-9BCA-7C3A12034C19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620415A0-ED02-B345-B239-9ACF1AE3C5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A2A5FB4-1EC9-6845-95B0-5FAC330E2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F0CE0E-3E73-7D4F-BF83-E479A35FCF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30CCE9-EB52-E24F-A5E4-0723316FC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06959A-D8C4-419A-A234-C707DBA6A57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F4D5AD3C-CFE1-4306-A663-17766DECFE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CA70F9FC-C0FD-42D0-B942-DD5652BCF6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16387" name="Tijdelijke aanduiding voor dianummer 3">
            <a:extLst>
              <a:ext uri="{FF2B5EF4-FFF2-40B4-BE49-F238E27FC236}">
                <a16:creationId xmlns:a16="http://schemas.microsoft.com/office/drawing/2014/main" id="{2B251952-4FDF-4205-B770-8BAB77045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843094-5D8B-45A4-9187-C0A11D34EE1E}" type="slidenum">
              <a:rPr lang="nl-NL" altLang="nl-NL" smtClean="0"/>
              <a:pPr>
                <a:spcBef>
                  <a:spcPct val="0"/>
                </a:spcBef>
              </a:pPr>
              <a:t>1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jdelijke aanduiding voor dia-afbeelding 1">
            <a:extLst>
              <a:ext uri="{FF2B5EF4-FFF2-40B4-BE49-F238E27FC236}">
                <a16:creationId xmlns:a16="http://schemas.microsoft.com/office/drawing/2014/main" id="{0389B3B5-6C10-4671-A6B0-A1DD69BFC2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Tijdelijke aanduiding voor notities 2">
            <a:extLst>
              <a:ext uri="{FF2B5EF4-FFF2-40B4-BE49-F238E27FC236}">
                <a16:creationId xmlns:a16="http://schemas.microsoft.com/office/drawing/2014/main" id="{8A456F34-27CB-44B0-8FC6-2AF5C4F50E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9939" name="Tijdelijke aanduiding voor dianummer 3">
            <a:extLst>
              <a:ext uri="{FF2B5EF4-FFF2-40B4-BE49-F238E27FC236}">
                <a16:creationId xmlns:a16="http://schemas.microsoft.com/office/drawing/2014/main" id="{7C5FED60-3CA3-4ACD-88EB-3E845F998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A1E24B-5937-437A-8AB5-889D9FA2B28C}" type="slidenum">
              <a:rPr lang="nl-NL" altLang="nl-NL" smtClean="0"/>
              <a:pPr>
                <a:spcBef>
                  <a:spcPct val="0"/>
                </a:spcBef>
              </a:pPr>
              <a:t>15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jdelijke aanduiding voor dia-afbeelding 1">
            <a:extLst>
              <a:ext uri="{FF2B5EF4-FFF2-40B4-BE49-F238E27FC236}">
                <a16:creationId xmlns:a16="http://schemas.microsoft.com/office/drawing/2014/main" id="{67A08217-40D3-4C5D-8C1E-4AAE4B12C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Tijdelijke aanduiding voor notities 2">
            <a:extLst>
              <a:ext uri="{FF2B5EF4-FFF2-40B4-BE49-F238E27FC236}">
                <a16:creationId xmlns:a16="http://schemas.microsoft.com/office/drawing/2014/main" id="{3AF559F5-6B8B-45A7-A684-C154599CA5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44035" name="Tijdelijke aanduiding voor dianummer 3">
            <a:extLst>
              <a:ext uri="{FF2B5EF4-FFF2-40B4-BE49-F238E27FC236}">
                <a16:creationId xmlns:a16="http://schemas.microsoft.com/office/drawing/2014/main" id="{84F81B90-BCD8-408F-8FA8-1D6EB1455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3AE4DE-5ED0-41EA-B578-A7B38A39804E}" type="slidenum">
              <a:rPr lang="nl-NL" altLang="nl-NL" smtClean="0"/>
              <a:pPr>
                <a:spcBef>
                  <a:spcPct val="0"/>
                </a:spcBef>
              </a:pPr>
              <a:t>18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6210DE16-9E47-4C5D-BC4F-FDA0BA291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EF391D39-3474-440C-BA8E-D10C0345E7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D8E9F1C9-EC31-4460-A9C6-66D025B43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04E45B-27B6-422B-A4AA-C8E7E2F9D958}" type="slidenum">
              <a:rPr lang="nl-NL" altLang="nl-NL" smtClean="0"/>
              <a:pPr>
                <a:spcBef>
                  <a:spcPct val="0"/>
                </a:spcBef>
              </a:pPr>
              <a:t>4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jdelijke aanduiding voor dia-afbeelding 1">
            <a:extLst>
              <a:ext uri="{FF2B5EF4-FFF2-40B4-BE49-F238E27FC236}">
                <a16:creationId xmlns:a16="http://schemas.microsoft.com/office/drawing/2014/main" id="{1ED3FBEE-179D-4B4A-89B9-A838EC3073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Tijdelijke aanduiding voor notities 2">
            <a:extLst>
              <a:ext uri="{FF2B5EF4-FFF2-40B4-BE49-F238E27FC236}">
                <a16:creationId xmlns:a16="http://schemas.microsoft.com/office/drawing/2014/main" id="{8A4C1C0A-F861-4DA6-8F12-4F0461D61C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22531" name="Tijdelijke aanduiding voor dianummer 3">
            <a:extLst>
              <a:ext uri="{FF2B5EF4-FFF2-40B4-BE49-F238E27FC236}">
                <a16:creationId xmlns:a16="http://schemas.microsoft.com/office/drawing/2014/main" id="{D9367627-CAE0-4099-BF46-3A13A765E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0A97EE-BEB1-4978-8EAD-D0DF8552CB0C}" type="slidenum">
              <a:rPr lang="nl-NL" altLang="nl-NL" smtClean="0"/>
              <a:pPr>
                <a:spcBef>
                  <a:spcPct val="0"/>
                </a:spcBef>
              </a:pPr>
              <a:t>5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6B8451D1-385E-4C27-964F-B38999675B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EC9F9DBD-97FD-4D49-A58E-512F46D05C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80EA749F-9FCD-4643-AE11-4F5F1931D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8BEADF-DC66-43AB-AC5F-21C8FAAE830F}" type="slidenum">
              <a:rPr lang="nl-NL" altLang="nl-NL" smtClean="0"/>
              <a:pPr>
                <a:spcBef>
                  <a:spcPct val="0"/>
                </a:spcBef>
              </a:pPr>
              <a:t>6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ia-afbeelding 1">
            <a:extLst>
              <a:ext uri="{FF2B5EF4-FFF2-40B4-BE49-F238E27FC236}">
                <a16:creationId xmlns:a16="http://schemas.microsoft.com/office/drawing/2014/main" id="{E5ED3886-4756-4999-BB93-E5EFC4C7C9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Tijdelijke aanduiding voor notities 2">
            <a:extLst>
              <a:ext uri="{FF2B5EF4-FFF2-40B4-BE49-F238E27FC236}">
                <a16:creationId xmlns:a16="http://schemas.microsoft.com/office/drawing/2014/main" id="{1E5943A5-12D5-4072-BA7B-B4DD15C26B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26627" name="Tijdelijke aanduiding voor dianummer 3">
            <a:extLst>
              <a:ext uri="{FF2B5EF4-FFF2-40B4-BE49-F238E27FC236}">
                <a16:creationId xmlns:a16="http://schemas.microsoft.com/office/drawing/2014/main" id="{EEA1AED6-EB34-4ADB-B320-9D9A5D237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8036E-8F22-4875-8F9B-8BA7837F082B}" type="slidenum">
              <a:rPr lang="nl-NL" altLang="nl-NL" smtClean="0"/>
              <a:pPr>
                <a:spcBef>
                  <a:spcPct val="0"/>
                </a:spcBef>
              </a:pPr>
              <a:t>7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jdelijke aanduiding voor dia-afbeelding 1">
            <a:extLst>
              <a:ext uri="{FF2B5EF4-FFF2-40B4-BE49-F238E27FC236}">
                <a16:creationId xmlns:a16="http://schemas.microsoft.com/office/drawing/2014/main" id="{52E58BAB-8861-429F-B2DA-EC8EAAFEB4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Tijdelijke aanduiding voor notities 2">
            <a:extLst>
              <a:ext uri="{FF2B5EF4-FFF2-40B4-BE49-F238E27FC236}">
                <a16:creationId xmlns:a16="http://schemas.microsoft.com/office/drawing/2014/main" id="{2CBD7826-B4CF-471D-AD33-8E61A762B4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28675" name="Tijdelijke aanduiding voor dianummer 3">
            <a:extLst>
              <a:ext uri="{FF2B5EF4-FFF2-40B4-BE49-F238E27FC236}">
                <a16:creationId xmlns:a16="http://schemas.microsoft.com/office/drawing/2014/main" id="{4B767D20-8C81-4DF3-AD6E-D386B45DF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649EDC-30DB-4220-A8C3-A63F37ACF675}" type="slidenum">
              <a:rPr lang="nl-NL" altLang="nl-NL" smtClean="0"/>
              <a:pPr>
                <a:spcBef>
                  <a:spcPct val="0"/>
                </a:spcBef>
              </a:pPr>
              <a:t>8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jdelijke aanduiding voor dia-afbeelding 1">
            <a:extLst>
              <a:ext uri="{FF2B5EF4-FFF2-40B4-BE49-F238E27FC236}">
                <a16:creationId xmlns:a16="http://schemas.microsoft.com/office/drawing/2014/main" id="{3C6D42CD-C9A5-4ABA-B99A-41506EEC5F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Tijdelijke aanduiding voor notities 2">
            <a:extLst>
              <a:ext uri="{FF2B5EF4-FFF2-40B4-BE49-F238E27FC236}">
                <a16:creationId xmlns:a16="http://schemas.microsoft.com/office/drawing/2014/main" id="{2418C668-668B-4DF7-8DF1-7CEDB87F3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0723" name="Tijdelijke aanduiding voor dianummer 3">
            <a:extLst>
              <a:ext uri="{FF2B5EF4-FFF2-40B4-BE49-F238E27FC236}">
                <a16:creationId xmlns:a16="http://schemas.microsoft.com/office/drawing/2014/main" id="{820D287F-D021-4445-8E46-B3B6B0608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B523E3-A4BC-447C-9FDD-F00637850259}" type="slidenum">
              <a:rPr lang="nl-NL" altLang="nl-NL" smtClean="0"/>
              <a:pPr>
                <a:spcBef>
                  <a:spcPct val="0"/>
                </a:spcBef>
              </a:pPr>
              <a:t>9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7C0ED12D-B849-4B70-9270-610B1349E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4FEF3A5-2ABB-48C8-8681-8F8FAD021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5D51ECD2-8119-4B1E-82FD-B7D4D05A0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C540298-E6D8-4BBE-B1F2-52E55A354D37}" type="slidenum">
              <a:rPr lang="nl-NL" altLang="nl-NL" smtClean="0"/>
              <a:pPr>
                <a:spcBef>
                  <a:spcPct val="0"/>
                </a:spcBef>
              </a:pPr>
              <a:t>10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dia-afbeelding 1">
            <a:extLst>
              <a:ext uri="{FF2B5EF4-FFF2-40B4-BE49-F238E27FC236}">
                <a16:creationId xmlns:a16="http://schemas.microsoft.com/office/drawing/2014/main" id="{0508B364-1CE3-40B1-8E5C-3F4A53196C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Tijdelijke aanduiding voor notities 2">
            <a:extLst>
              <a:ext uri="{FF2B5EF4-FFF2-40B4-BE49-F238E27FC236}">
                <a16:creationId xmlns:a16="http://schemas.microsoft.com/office/drawing/2014/main" id="{EFDE8DCE-A523-4B7B-BC47-6DFEBC07CD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5843" name="Tijdelijke aanduiding voor dianummer 3">
            <a:extLst>
              <a:ext uri="{FF2B5EF4-FFF2-40B4-BE49-F238E27FC236}">
                <a16:creationId xmlns:a16="http://schemas.microsoft.com/office/drawing/2014/main" id="{9BC677C4-567F-4136-9899-2AA8B830F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BB81FE-E85A-4246-B3F7-54DB062DA628}" type="slidenum">
              <a:rPr lang="nl-NL" altLang="nl-NL" smtClean="0"/>
              <a:pPr>
                <a:spcBef>
                  <a:spcPct val="0"/>
                </a:spcBef>
              </a:pPr>
              <a:t>12</a:t>
            </a:fld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0E308C-7BCB-4140-BACE-96A04D13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225F-60F4-4850-9E27-6710BA3AD48B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FDD8F-C9D3-4E3B-8AB8-54A57B24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D65968-2839-4AB6-AB82-83A4E30E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A0292-427E-4FAD-A6EE-E22F63FD2E4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678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D0680A-FF11-48D1-97BE-85079D315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2D42C-A5D2-4AE4-B156-268A6200B6BB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EF33E9-682A-4987-8C88-EF49C1C2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9628F7-58AA-41E0-AE42-696C6430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CC39B-44A6-408F-A093-3AE6B5A9AEB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927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43B84A-546B-49F8-AA25-37E3E9E1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009E6-1497-428C-9680-506C7DA1716D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49B085-5050-4A42-8F68-22FFEFA8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C2E169-B4EB-4EE5-BC98-13F0B82C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7165-FBF3-4FB7-AF21-90F49A5886A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982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B9EB6C-4EEA-4E9E-8AD6-4462D240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A26AA-FC25-4DA4-9F0B-78F28F88642C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F28FB4-D250-43CA-9B78-9F313130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569B09-3D6B-459A-9AA4-1C09D420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A891-6DC1-4D85-8A38-BBE4B0AFCB4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849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7FDE6F-015B-4F6B-8DC5-64D260A6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71FE-82A6-43DF-9F75-094B41EDFC89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B50B2E-8F67-477C-8801-5287BC4A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D9ABD8-ACAF-460B-A257-ED918B28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F246-09F2-4ABA-97D0-04D6446EC33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7160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8374AB39-6F0E-471E-887A-062F2602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2E1BF-CACC-4F0B-B929-F653A4077173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85F7D60A-CB6F-4DCC-95D3-0A8EF2D1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72FE255-3C66-42D4-98CC-4A21067D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6A116-1EC3-4804-9339-7C99C2B2FF3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966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8746E812-E3DB-41BD-A5FB-60DF38D0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E9A3D-D22F-480A-B316-A8B2F89ED3D3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772328D1-C39B-4602-A160-BA9A2EA4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BB6B96B-497C-4B77-B5E1-99ABF8F4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FC453-069B-42A5-A0CE-1A6A3EB5158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959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97ACFFAD-C593-406A-A452-72D046D5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BB9A-DD5A-4FD9-BA6B-6C61E24DBACB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6DC211D6-177B-4EA7-89AB-F68478F1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1F164DA5-EA19-4A91-B388-34D19CB5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2969-1F58-4759-9E8C-1A0CED86649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667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58DED0DD-5EAC-4AA8-BE7F-142AF81E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BA6A6-EC1E-4BB3-9CB3-8F99129B3E93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01AA3EED-B0DD-4EA8-87DD-B2ADBF01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D56C1A85-6D54-4BCF-A429-23C36615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F96F2-D3B8-4CD9-B7D1-15E6EB7D31F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992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F5CCBE31-13B6-447B-927E-5EB0E8A9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92249-2A5F-44EA-8DEA-743FC7A2A8A9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45D01864-184D-4581-A2C1-9C5DF6C9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C8590FE5-EA19-4119-9F8B-C34E7882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DD783-75AD-4EE2-AAE8-60E3F2A5823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2023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8D71AE5A-4B71-48D9-8E71-5938DDE5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17F0F-DD9B-4738-AD98-EA89F29C90B9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830CC10C-6AA9-4407-A21E-9B64BF999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92F3E03F-6B97-4DBF-ACEA-EB144894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EB3BB-DDFC-47C6-B8C5-A8289FFE780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944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D130A23E-F876-4D65-A188-D546147063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A1C9E9B5-14EC-4681-8F41-1DC657B629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A9C3AD-1C05-2F44-ACF2-1E2050943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0A5E80-2007-4AEC-811B-9BBF0F8AB713}" type="datetimeFigureOut">
              <a:rPr lang="nl-NL" altLang="nl-NL"/>
              <a:pPr>
                <a:defRPr/>
              </a:pPr>
              <a:t>30-11-2018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DDB130-09FA-1743-B633-705D40A8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EC4962-B0AB-4747-BC65-6CBA3580D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1D3767-8987-4DC6-A8BC-F537BAF0DF3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>
            <a:extLst>
              <a:ext uri="{FF2B5EF4-FFF2-40B4-BE49-F238E27FC236}">
                <a16:creationId xmlns:a16="http://schemas.microsoft.com/office/drawing/2014/main" id="{8BE7E405-EE58-43A7-BE22-DB4855077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285750" y="-819150"/>
            <a:ext cx="8501063" cy="503237"/>
          </a:xfrm>
        </p:spPr>
        <p:txBody>
          <a:bodyPr/>
          <a:lstStyle/>
          <a:p>
            <a:pPr eaLnBrk="1" hangingPunct="1"/>
            <a:endParaRPr lang="nl-NL" altLang="nl-NL" i="1">
              <a:ea typeface="ＭＳ Ｐゴシック" panose="020B0600070205080204" pitchFamily="34" charset="-12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1D1A69-45AD-3D49-89C3-9A416AE8C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143125"/>
            <a:ext cx="6400800" cy="4214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pic>
        <p:nvPicPr>
          <p:cNvPr id="15363" name="Afbeelding 1" descr="Inspectie%20OoijTechnieklandje.jpg">
            <a:extLst>
              <a:ext uri="{FF2B5EF4-FFF2-40B4-BE49-F238E27FC236}">
                <a16:creationId xmlns:a16="http://schemas.microsoft.com/office/drawing/2014/main" id="{6FF18E79-5ECE-42EC-B649-899D67F80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kstvak 3">
            <a:extLst>
              <a:ext uri="{FF2B5EF4-FFF2-40B4-BE49-F238E27FC236}">
                <a16:creationId xmlns:a16="http://schemas.microsoft.com/office/drawing/2014/main" id="{216F6FCF-25F1-42ED-B543-96EA165D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765175"/>
            <a:ext cx="50847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4400" b="1">
                <a:solidFill>
                  <a:srgbClr val="FFFF00"/>
                </a:solidFill>
              </a:rPr>
              <a:t>Het Technieklandje</a:t>
            </a:r>
            <a:br>
              <a:rPr lang="nl-NL" altLang="nl-NL" sz="4400" b="1">
                <a:solidFill>
                  <a:srgbClr val="FFFF00"/>
                </a:solidFill>
              </a:rPr>
            </a:br>
            <a:r>
              <a:rPr lang="nl-NL" altLang="nl-NL" sz="4400" b="1">
                <a:solidFill>
                  <a:srgbClr val="FFFF00"/>
                </a:solidFill>
              </a:rPr>
              <a:t>- </a:t>
            </a:r>
            <a:r>
              <a:rPr lang="nl-NL" altLang="nl-NL" sz="4400" b="1" i="1">
                <a:solidFill>
                  <a:srgbClr val="FFFF00"/>
                </a:solidFill>
              </a:rPr>
              <a:t>de pijlers </a:t>
            </a:r>
            <a:r>
              <a:rPr lang="nl-NL" altLang="nl-NL" sz="4400" i="1"/>
              <a:t>-</a:t>
            </a:r>
            <a:endParaRPr lang="nl-NL" altLang="nl-NL" sz="4400">
              <a:latin typeface="Arial" panose="020B0604020202020204" pitchFamily="34" charset="0"/>
            </a:endParaRPr>
          </a:p>
        </p:txBody>
      </p:sp>
      <p:sp>
        <p:nvSpPr>
          <p:cNvPr id="15365" name="Tekstvak 3">
            <a:extLst>
              <a:ext uri="{FF2B5EF4-FFF2-40B4-BE49-F238E27FC236}">
                <a16:creationId xmlns:a16="http://schemas.microsoft.com/office/drawing/2014/main" id="{F8337314-20F9-4376-B8DD-E8606EC77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381750"/>
            <a:ext cx="9144001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b="1" i="1">
                <a:solidFill>
                  <a:srgbClr val="FFFF00"/>
                </a:solidFill>
                <a:latin typeface="Arial" panose="020B0604020202020204" pitchFamily="34" charset="0"/>
              </a:rPr>
              <a:t>10-20 morgens, het jaar rond, techniek in de natuur met klas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F605D-2EC8-7E43-8919-6095A30B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701675"/>
            <a:ext cx="47180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3200" dirty="0">
                <a:ea typeface="+mj-ea"/>
                <a:cs typeface="+mj-cs"/>
              </a:rPr>
              <a:t>Talentontwikkeling </a:t>
            </a:r>
            <a:br>
              <a:rPr lang="nl-NL" sz="3200" dirty="0">
                <a:ea typeface="+mj-ea"/>
                <a:cs typeface="+mj-cs"/>
              </a:rPr>
            </a:br>
            <a:r>
              <a:rPr lang="nl-NL" sz="3200" dirty="0">
                <a:ea typeface="+mj-ea"/>
                <a:cs typeface="+mj-cs"/>
              </a:rPr>
              <a:t>(Gardner):</a:t>
            </a:r>
          </a:p>
        </p:txBody>
      </p:sp>
      <p:sp>
        <p:nvSpPr>
          <p:cNvPr id="31746" name="Tijdelijke aanduiding voor tekst 3">
            <a:extLst>
              <a:ext uri="{FF2B5EF4-FFF2-40B4-BE49-F238E27FC236}">
                <a16:creationId xmlns:a16="http://schemas.microsoft.com/office/drawing/2014/main" id="{DD85D026-70DD-41A7-9C11-436E74B34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313" y="1814513"/>
            <a:ext cx="3857625" cy="5143500"/>
          </a:xfrm>
        </p:spPr>
        <p:txBody>
          <a:bodyPr/>
          <a:lstStyle/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0000"/>
                </a:solidFill>
                <a:ea typeface="ＭＳ Ｐゴシック" panose="020B0600070205080204" pitchFamily="34" charset="-128"/>
              </a:rPr>
              <a:t>Schoolvakken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Naturalistische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ea typeface="ＭＳ Ｐゴシック" panose="020B0600070205080204" pitchFamily="34" charset="-128"/>
              </a:rPr>
              <a:t> </a:t>
            </a: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(Wereldoriëntatie)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Lichamelijk-Kinesthetische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 (Gym)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Visueel-Ruimtelijke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 (Beeldend)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Verbaal-Linguïstische 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(Taal)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Logisch-Mathematische 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(Rekenen)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Muzikaal-Ritmisch</a:t>
            </a:r>
            <a:r>
              <a:rPr lang="nl-NL" altLang="nl-NL" sz="2100" b="1" i="1">
                <a:ea typeface="ＭＳ Ｐゴシック" panose="020B0600070205080204" pitchFamily="34" charset="-128"/>
              </a:rPr>
              <a:t> 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(Muziek)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Interpersoonlijk</a:t>
            </a:r>
            <a:r>
              <a:rPr lang="nl-NL" altLang="nl-NL" sz="2100" b="1" i="1">
                <a:ea typeface="ＭＳ Ｐゴシック" panose="020B0600070205080204" pitchFamily="34" charset="-128"/>
              </a:rPr>
              <a:t> 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(Communicatief)</a:t>
            </a:r>
          </a:p>
          <a:p>
            <a:pPr eaLnBrk="1" hangingPunct="1">
              <a:lnSpc>
                <a:spcPct val="70000"/>
              </a:lnSpc>
            </a:pPr>
            <a:r>
              <a:rPr lang="nl-NL" altLang="nl-NL" sz="2100" b="1">
                <a:ea typeface="ＭＳ Ｐゴシック" panose="020B0600070205080204" pitchFamily="34" charset="-128"/>
              </a:rPr>
              <a:t>Intrapersoonlijk</a:t>
            </a:r>
            <a:r>
              <a:rPr lang="nl-NL" altLang="nl-NL" sz="2100" b="1" i="1">
                <a:ea typeface="ＭＳ Ｐゴシック" panose="020B0600070205080204" pitchFamily="34" charset="-128"/>
              </a:rPr>
              <a:t> </a:t>
            </a:r>
          </a:p>
          <a:p>
            <a:pPr algn="r" eaLnBrk="1" hangingPunct="1">
              <a:lnSpc>
                <a:spcPct val="70000"/>
              </a:lnSpc>
            </a:pPr>
            <a:r>
              <a:rPr lang="nl-NL" altLang="nl-NL" sz="21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(Levensbeschouwing)</a:t>
            </a:r>
          </a:p>
          <a:p>
            <a:pPr eaLnBrk="1" hangingPunct="1">
              <a:lnSpc>
                <a:spcPct val="80000"/>
              </a:lnSpc>
            </a:pPr>
            <a:endParaRPr lang="nl-NL" altLang="nl-NL" sz="800">
              <a:ea typeface="ＭＳ Ｐゴシック" panose="020B0600070205080204" pitchFamily="34" charset="-128"/>
            </a:endParaRPr>
          </a:p>
        </p:txBody>
      </p:sp>
      <p:pic>
        <p:nvPicPr>
          <p:cNvPr id="31747" name="Picture 5" descr="Scannen0001">
            <a:extLst>
              <a:ext uri="{FF2B5EF4-FFF2-40B4-BE49-F238E27FC236}">
                <a16:creationId xmlns:a16="http://schemas.microsoft.com/office/drawing/2014/main" id="{79D27623-B69D-4A3B-98B0-F209597411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2600" y="808038"/>
            <a:ext cx="4565650" cy="5500687"/>
          </a:xfrm>
          <a:noFill/>
        </p:spPr>
      </p:pic>
      <p:sp>
        <p:nvSpPr>
          <p:cNvPr id="31748" name="Tekstvak 6">
            <a:extLst>
              <a:ext uri="{FF2B5EF4-FFF2-40B4-BE49-F238E27FC236}">
                <a16:creationId xmlns:a16="http://schemas.microsoft.com/office/drawing/2014/main" id="{7CED9CF9-5B3D-45F3-8FC0-60D286757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62388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i="1"/>
              <a:t>Als je goed om je heen kijkt,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NL" altLang="nl-NL" sz="1800" i="1"/>
              <a:t> zie je dat alles gekleurd is !</a:t>
            </a:r>
          </a:p>
        </p:txBody>
      </p:sp>
      <p:sp>
        <p:nvSpPr>
          <p:cNvPr id="31749" name="Tekstvak 2">
            <a:extLst>
              <a:ext uri="{FF2B5EF4-FFF2-40B4-BE49-F238E27FC236}">
                <a16:creationId xmlns:a16="http://schemas.microsoft.com/office/drawing/2014/main" id="{A0E631B7-5965-4EB9-A266-323C14EF0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15888"/>
            <a:ext cx="714216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 i="1">
                <a:solidFill>
                  <a:srgbClr val="CCFFCC"/>
                </a:solidFill>
                <a:latin typeface="Arial" panose="020B0604020202020204" pitchFamily="34" charset="0"/>
              </a:rPr>
              <a:t>Waar onderwijs naar moet kijken 2</a:t>
            </a:r>
            <a:r>
              <a:rPr lang="nl-NL" altLang="nl-NL" b="1" i="1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31750" name="Tekstvak 3">
            <a:extLst>
              <a:ext uri="{FF2B5EF4-FFF2-40B4-BE49-F238E27FC236}">
                <a16:creationId xmlns:a16="http://schemas.microsoft.com/office/drawing/2014/main" id="{A81B42B0-F963-4857-BAAA-F75D66389CFA}"/>
              </a:ext>
            </a:extLst>
          </p:cNvPr>
          <p:cNvSpPr txBox="1">
            <a:spLocks noChangeArrowheads="1"/>
          </p:cNvSpPr>
          <p:nvPr/>
        </p:nvSpPr>
        <p:spPr bwMode="auto">
          <a:xfrm rot="1774571">
            <a:off x="4075113" y="4692650"/>
            <a:ext cx="486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 i="1">
                <a:solidFill>
                  <a:srgbClr val="3366FF"/>
                </a:solidFill>
                <a:latin typeface="Arial" panose="020B0604020202020204" pitchFamily="34" charset="0"/>
              </a:rPr>
              <a:t>Met</a:t>
            </a:r>
            <a:r>
              <a:rPr lang="nl-NL" altLang="nl-NL" sz="2800" b="1" i="1">
                <a:latin typeface="Arial" panose="020B0604020202020204" pitchFamily="34" charset="0"/>
              </a:rPr>
              <a:t> </a:t>
            </a:r>
            <a:r>
              <a:rPr lang="nl-NL" altLang="nl-NL" sz="2800" b="1" i="1">
                <a:solidFill>
                  <a:srgbClr val="FF0000"/>
                </a:solidFill>
                <a:latin typeface="Arial" panose="020B0604020202020204" pitchFamily="34" charset="0"/>
              </a:rPr>
              <a:t>glans, </a:t>
            </a:r>
            <a:r>
              <a:rPr lang="nl-NL" altLang="nl-NL" sz="2800" b="1" i="1">
                <a:solidFill>
                  <a:srgbClr val="FFFF00"/>
                </a:solidFill>
                <a:latin typeface="Arial" panose="020B0604020202020204" pitchFamily="34" charset="0"/>
              </a:rPr>
              <a:t>jezelf</a:t>
            </a:r>
            <a:r>
              <a:rPr lang="nl-NL" altLang="nl-NL" sz="2800" b="1" i="1">
                <a:latin typeface="Arial" panose="020B0604020202020204" pitchFamily="34" charset="0"/>
              </a:rPr>
              <a:t> </a:t>
            </a:r>
            <a:r>
              <a:rPr lang="nl-NL" altLang="nl-NL" sz="2800" b="1" i="1">
                <a:solidFill>
                  <a:srgbClr val="008000"/>
                </a:solidFill>
                <a:latin typeface="Arial" panose="020B0604020202020204" pitchFamily="34" charset="0"/>
              </a:rPr>
              <a:t>worden 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>
            <a:extLst>
              <a:ext uri="{FF2B5EF4-FFF2-40B4-BE49-F238E27FC236}">
                <a16:creationId xmlns:a16="http://schemas.microsoft.com/office/drawing/2014/main" id="{0C894650-78C3-49F3-B5DA-72B3CDF1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33794" name="Tijdelijke aanduiding voor inhoud 4" descr="technieklandje2015ML (37).jpg">
            <a:extLst>
              <a:ext uri="{FF2B5EF4-FFF2-40B4-BE49-F238E27FC236}">
                <a16:creationId xmlns:a16="http://schemas.microsoft.com/office/drawing/2014/main" id="{5AC17C9C-10CC-4173-B6B9-C39C185D65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808" b="-51808"/>
          <a:stretch>
            <a:fillRect/>
          </a:stretch>
        </p:blipFill>
        <p:spPr>
          <a:xfrm>
            <a:off x="0" y="-1900238"/>
            <a:ext cx="9144000" cy="10729913"/>
          </a:xfrm>
        </p:spPr>
      </p:pic>
      <p:sp>
        <p:nvSpPr>
          <p:cNvPr id="33795" name="Tijdelijke aanduiding voor tekst 3">
            <a:extLst>
              <a:ext uri="{FF2B5EF4-FFF2-40B4-BE49-F238E27FC236}">
                <a16:creationId xmlns:a16="http://schemas.microsoft.com/office/drawing/2014/main" id="{D507D4B5-D51F-44DE-8025-003B55721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3796" name="Tekstvak 5">
            <a:extLst>
              <a:ext uri="{FF2B5EF4-FFF2-40B4-BE49-F238E27FC236}">
                <a16:creationId xmlns:a16="http://schemas.microsoft.com/office/drawing/2014/main" id="{3D442256-8F27-4827-BF49-6BC6B528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7173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 i="1">
                <a:solidFill>
                  <a:srgbClr val="CCFFCC"/>
                </a:solidFill>
                <a:latin typeface="Arial" panose="020B0604020202020204" pitchFamily="34" charset="0"/>
              </a:rPr>
              <a:t>Waar onderwijs naar moet kijken 3</a:t>
            </a:r>
            <a:r>
              <a:rPr lang="nl-NL" altLang="nl-NL" sz="3600" b="1" i="1">
                <a:solidFill>
                  <a:srgbClr val="CCFFCC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33797" name="Tekstvak 6">
            <a:extLst>
              <a:ext uri="{FF2B5EF4-FFF2-40B4-BE49-F238E27FC236}">
                <a16:creationId xmlns:a16="http://schemas.microsoft.com/office/drawing/2014/main" id="{06821034-B713-45D4-95CB-C9BB0E0FC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81700"/>
            <a:ext cx="89646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800" b="1" i="1">
                <a:latin typeface="Arial" panose="020B0604020202020204" pitchFamily="34" charset="0"/>
              </a:rPr>
              <a:t>PLEZIER !!!</a:t>
            </a:r>
            <a:r>
              <a:rPr lang="nl-NL" altLang="nl-NL" sz="2000" b="1" i="1">
                <a:latin typeface="Arial" panose="020B0604020202020204" pitchFamily="34" charset="0"/>
              </a:rPr>
              <a:t>(met …  ‘jongensleren’, óók voor meisjes!)</a:t>
            </a:r>
          </a:p>
        </p:txBody>
      </p:sp>
      <p:sp>
        <p:nvSpPr>
          <p:cNvPr id="33798" name="Tekstvak 7">
            <a:extLst>
              <a:ext uri="{FF2B5EF4-FFF2-40B4-BE49-F238E27FC236}">
                <a16:creationId xmlns:a16="http://schemas.microsoft.com/office/drawing/2014/main" id="{D44B8383-09FA-4BE6-AEC0-CE29DD696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732463"/>
            <a:ext cx="3370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vlechtdraad van PET-flessen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32E97C7E-C8D4-4D11-B656-45B38C51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36513"/>
            <a:ext cx="4143375" cy="655637"/>
          </a:xfrm>
        </p:spPr>
        <p:txBody>
          <a:bodyPr/>
          <a:lstStyle/>
          <a:p>
            <a:pPr eaLnBrk="1" hangingPunct="1"/>
            <a:r>
              <a:rPr lang="nl-NL" altLang="nl-NL" sz="2800">
                <a:ea typeface="ＭＳ Ｐゴシック" panose="020B0600070205080204" pitchFamily="34" charset="-128"/>
              </a:rPr>
              <a:t> Wat doet het met de klas: </a:t>
            </a:r>
          </a:p>
        </p:txBody>
      </p:sp>
      <p:sp>
        <p:nvSpPr>
          <p:cNvPr id="34818" name="Tijdelijke aanduiding voor tekst 3">
            <a:extLst>
              <a:ext uri="{FF2B5EF4-FFF2-40B4-BE49-F238E27FC236}">
                <a16:creationId xmlns:a16="http://schemas.microsoft.com/office/drawing/2014/main" id="{BFCEAF85-B023-4DD3-BE38-BD135830F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63" y="1052513"/>
            <a:ext cx="4859337" cy="53292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800">
                <a:ea typeface="ＭＳ Ｐゴシック" panose="020B0600070205080204" pitchFamily="34" charset="-128"/>
              </a:rPr>
              <a:t> socialer, aardiger;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800">
                <a:ea typeface="ＭＳ Ｐゴシック" panose="020B0600070205080204" pitchFamily="34" charset="-128"/>
              </a:rPr>
              <a:t> kinderen leren delen;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800">
                <a:ea typeface="ＭＳ Ｐゴシック" panose="020B0600070205080204" pitchFamily="34" charset="-128"/>
              </a:rPr>
              <a:t> soepeler mix jongens en</a:t>
            </a:r>
          </a:p>
          <a:p>
            <a:pPr eaLnBrk="1" hangingPunct="1"/>
            <a:r>
              <a:rPr lang="nl-NL" altLang="nl-NL" sz="2800">
                <a:ea typeface="ＭＳ Ｐゴシック" panose="020B0600070205080204" pitchFamily="34" charset="-128"/>
              </a:rPr>
              <a:t>     meiden;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800">
                <a:ea typeface="ＭＳ Ｐゴシック" panose="020B0600070205080204" pitchFamily="34" charset="-128"/>
              </a:rPr>
              <a:t> écht samen doen wat er</a:t>
            </a:r>
          </a:p>
          <a:p>
            <a:pPr eaLnBrk="1" hangingPunct="1"/>
            <a:r>
              <a:rPr lang="nl-NL" altLang="nl-NL" sz="2800">
                <a:ea typeface="ＭＳ Ｐゴシック" panose="020B0600070205080204" pitchFamily="34" charset="-128"/>
              </a:rPr>
              <a:t>     toe doet </a:t>
            </a:r>
            <a:r>
              <a:rPr lang="nl-NL" altLang="nl-NL" sz="2800" i="1">
                <a:ea typeface="ＭＳ Ｐゴシック" panose="020B0600070205080204" pitchFamily="34" charset="-128"/>
              </a:rPr>
              <a:t>(over-leven)</a:t>
            </a:r>
          </a:p>
          <a:p>
            <a:pPr eaLnBrk="1" hangingPunct="1"/>
            <a:r>
              <a:rPr lang="nl-NL" altLang="nl-NL" sz="2800" i="1">
                <a:ea typeface="ＭＳ Ｐゴシック" panose="020B0600070205080204" pitchFamily="34" charset="-128"/>
              </a:rPr>
              <a:t>    ‘Robinson Crusoe’</a:t>
            </a:r>
            <a:r>
              <a:rPr lang="nl-NL" altLang="ja-JP" sz="2800">
                <a:ea typeface="ＭＳ Ｐゴシック" panose="020B0600070205080204" pitchFamily="34" charset="-128"/>
              </a:rPr>
              <a:t>;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800">
                <a:ea typeface="ＭＳ Ｐゴシック" panose="020B0600070205080204" pitchFamily="34" charset="-128"/>
              </a:rPr>
              <a:t> veel interactie;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800">
                <a:ea typeface="ＭＳ Ｐゴシック" panose="020B0600070205080204" pitchFamily="34" charset="-128"/>
              </a:rPr>
              <a:t> huiswerkopdrachten </a:t>
            </a:r>
          </a:p>
          <a:p>
            <a:pPr eaLnBrk="1" hangingPunct="1"/>
            <a:r>
              <a:rPr lang="nl-NL" altLang="nl-NL" sz="2800">
                <a:ea typeface="ＭＳ Ｐゴシック" panose="020B0600070205080204" pitchFamily="34" charset="-128"/>
              </a:rPr>
              <a:t>     doen óók iets tussen </a:t>
            </a:r>
          </a:p>
          <a:p>
            <a:pPr eaLnBrk="1" hangingPunct="1"/>
            <a:r>
              <a:rPr lang="nl-NL" altLang="nl-NL" sz="2800">
                <a:ea typeface="ＭＳ Ｐゴシック" panose="020B0600070205080204" pitchFamily="34" charset="-128"/>
              </a:rPr>
              <a:t>     (groot-)ouder en kind.</a:t>
            </a:r>
          </a:p>
        </p:txBody>
      </p:sp>
      <p:pic>
        <p:nvPicPr>
          <p:cNvPr id="34819" name="Tijdelijke aanduiding voor inhoud 2" descr="TL2014Jan31DwarszagenMurenHuis.jpg">
            <a:extLst>
              <a:ext uri="{FF2B5EF4-FFF2-40B4-BE49-F238E27FC236}">
                <a16:creationId xmlns:a16="http://schemas.microsoft.com/office/drawing/2014/main" id="{DEC42E27-9F80-4058-9A4F-227FBD3308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82" b="-36082"/>
          <a:stretch>
            <a:fillRect/>
          </a:stretch>
        </p:blipFill>
        <p:spPr>
          <a:xfrm>
            <a:off x="4356100" y="-963613"/>
            <a:ext cx="4787900" cy="5472113"/>
          </a:xfrm>
        </p:spPr>
      </p:pic>
      <p:pic>
        <p:nvPicPr>
          <p:cNvPr id="34820" name="Afbeelding 3" descr="2013Okt4Grondboren2.jpg">
            <a:extLst>
              <a:ext uri="{FF2B5EF4-FFF2-40B4-BE49-F238E27FC236}">
                <a16:creationId xmlns:a16="http://schemas.microsoft.com/office/drawing/2014/main" id="{8B4706A8-D4F8-4392-9CAA-27C4B7750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73463"/>
            <a:ext cx="47879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>
            <a:extLst>
              <a:ext uri="{FF2B5EF4-FFF2-40B4-BE49-F238E27FC236}">
                <a16:creationId xmlns:a16="http://schemas.microsoft.com/office/drawing/2014/main" id="{AC2B09AE-3701-45B8-9702-FE186361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36866" name="Tijdelijke aanduiding voor inhoud 5" descr="P1080882.jpg">
            <a:extLst>
              <a:ext uri="{FF2B5EF4-FFF2-40B4-BE49-F238E27FC236}">
                <a16:creationId xmlns:a16="http://schemas.microsoft.com/office/drawing/2014/main" id="{10CF223D-9BAE-47A7-B1A9-6CEA585DB0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0"/>
            <a:ext cx="4643437" cy="3284538"/>
          </a:xfrm>
        </p:spPr>
      </p:pic>
      <p:sp>
        <p:nvSpPr>
          <p:cNvPr id="36867" name="Tijdelijke aanduiding voor tekst 3">
            <a:extLst>
              <a:ext uri="{FF2B5EF4-FFF2-40B4-BE49-F238E27FC236}">
                <a16:creationId xmlns:a16="http://schemas.microsoft.com/office/drawing/2014/main" id="{9A7CEAE9-DC59-4F24-BFA3-F8561D97A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36868" name="Afbeelding 4">
            <a:extLst>
              <a:ext uri="{FF2B5EF4-FFF2-40B4-BE49-F238E27FC236}">
                <a16:creationId xmlns:a16="http://schemas.microsoft.com/office/drawing/2014/main" id="{7027E50C-3FB8-4252-851A-5AF6DE81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kstvak 6">
            <a:extLst>
              <a:ext uri="{FF2B5EF4-FFF2-40B4-BE49-F238E27FC236}">
                <a16:creationId xmlns:a16="http://schemas.microsoft.com/office/drawing/2014/main" id="{A20DC80E-C0C3-4CA9-A9EF-D8B60666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924175"/>
            <a:ext cx="415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wilgentenen zagen voor de kerfstok</a:t>
            </a:r>
          </a:p>
        </p:txBody>
      </p:sp>
      <p:sp>
        <p:nvSpPr>
          <p:cNvPr id="36870" name="Tekstvak 7">
            <a:extLst>
              <a:ext uri="{FF2B5EF4-FFF2-40B4-BE49-F238E27FC236}">
                <a16:creationId xmlns:a16="http://schemas.microsoft.com/office/drawing/2014/main" id="{A1E94338-6540-41A3-B557-F558AC45D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2916238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klokken maken</a:t>
            </a:r>
          </a:p>
        </p:txBody>
      </p:sp>
      <p:pic>
        <p:nvPicPr>
          <p:cNvPr id="36871" name="Afbeelding 8" descr="P1080899.JPG">
            <a:extLst>
              <a:ext uri="{FF2B5EF4-FFF2-40B4-BE49-F238E27FC236}">
                <a16:creationId xmlns:a16="http://schemas.microsoft.com/office/drawing/2014/main" id="{AF7DEF7A-FACC-4E20-A406-252EDEB63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50056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kstvak 9">
            <a:extLst>
              <a:ext uri="{FF2B5EF4-FFF2-40B4-BE49-F238E27FC236}">
                <a16:creationId xmlns:a16="http://schemas.microsoft.com/office/drawing/2014/main" id="{3B7AE0ED-7751-4ED6-9D2D-D8BEC00C6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21310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koken uit de natuur</a:t>
            </a:r>
          </a:p>
        </p:txBody>
      </p:sp>
      <p:pic>
        <p:nvPicPr>
          <p:cNvPr id="36873" name="Afbeelding 10" descr="2013Nov1OpenHaard.JPG">
            <a:extLst>
              <a:ext uri="{FF2B5EF4-FFF2-40B4-BE49-F238E27FC236}">
                <a16:creationId xmlns:a16="http://schemas.microsoft.com/office/drawing/2014/main" id="{4120FEDA-D744-42B1-91E4-9C3D0786E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6434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kstvak 11">
            <a:extLst>
              <a:ext uri="{FF2B5EF4-FFF2-40B4-BE49-F238E27FC236}">
                <a16:creationId xmlns:a16="http://schemas.microsoft.com/office/drawing/2014/main" id="{DC14081C-BA22-4007-A38A-AC6094F9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14688"/>
            <a:ext cx="3744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vuur aanmaken en verzorgen</a:t>
            </a:r>
          </a:p>
        </p:txBody>
      </p:sp>
      <p:sp>
        <p:nvSpPr>
          <p:cNvPr id="36875" name="Tekstvak 12">
            <a:extLst>
              <a:ext uri="{FF2B5EF4-FFF2-40B4-BE49-F238E27FC236}">
                <a16:creationId xmlns:a16="http://schemas.microsoft.com/office/drawing/2014/main" id="{B3BB7F1E-F5BD-4C18-A83B-145A8A464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-100013"/>
            <a:ext cx="374808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solidFill>
                  <a:srgbClr val="3366FF"/>
                </a:solidFill>
                <a:latin typeface="Arial" panose="020B0604020202020204" pitchFamily="34" charset="0"/>
              </a:rPr>
              <a:t>Thuis- </a:t>
            </a:r>
            <a:r>
              <a:rPr lang="nl-NL" altLang="nl-NL" sz="4000" b="1">
                <a:latin typeface="Arial" panose="020B0604020202020204" pitchFamily="34" charset="0"/>
              </a:rPr>
              <a:t>werkjes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>
            <a:extLst>
              <a:ext uri="{FF2B5EF4-FFF2-40B4-BE49-F238E27FC236}">
                <a16:creationId xmlns:a16="http://schemas.microsoft.com/office/drawing/2014/main" id="{B06251D3-C14F-46CF-B5FB-32C07D5D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37890" name="Tijdelijke aanduiding voor inhoud 4" descr="Techniek2020BSVolkskrant.jpg">
            <a:extLst>
              <a:ext uri="{FF2B5EF4-FFF2-40B4-BE49-F238E27FC236}">
                <a16:creationId xmlns:a16="http://schemas.microsoft.com/office/drawing/2014/main" id="{CFA75CDA-4004-496E-B408-4162FB53AC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7" b="-12267"/>
          <a:stretch>
            <a:fillRect/>
          </a:stretch>
        </p:blipFill>
        <p:spPr>
          <a:xfrm>
            <a:off x="395288" y="-315913"/>
            <a:ext cx="8353425" cy="7561263"/>
          </a:xfrm>
        </p:spPr>
      </p:pic>
      <p:sp>
        <p:nvSpPr>
          <p:cNvPr id="37891" name="Tijdelijke aanduiding voor tekst 3">
            <a:extLst>
              <a:ext uri="{FF2B5EF4-FFF2-40B4-BE49-F238E27FC236}">
                <a16:creationId xmlns:a16="http://schemas.microsoft.com/office/drawing/2014/main" id="{F0352AAE-F3E5-4ED4-8319-F5E2F1025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7892" name="Tekstvak 5">
            <a:extLst>
              <a:ext uri="{FF2B5EF4-FFF2-40B4-BE49-F238E27FC236}">
                <a16:creationId xmlns:a16="http://schemas.microsoft.com/office/drawing/2014/main" id="{BED28C19-E68D-4DAE-9945-3216D986B5BA}"/>
              </a:ext>
            </a:extLst>
          </p:cNvPr>
          <p:cNvSpPr txBox="1">
            <a:spLocks noChangeArrowheads="1"/>
          </p:cNvSpPr>
          <p:nvPr/>
        </p:nvSpPr>
        <p:spPr bwMode="auto">
          <a:xfrm rot="-1358187">
            <a:off x="5033963" y="4902200"/>
            <a:ext cx="3797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Nú al op ‘t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Technierklandje !!!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>
            <a:extLst>
              <a:ext uri="{FF2B5EF4-FFF2-40B4-BE49-F238E27FC236}">
                <a16:creationId xmlns:a16="http://schemas.microsoft.com/office/drawing/2014/main" id="{BA808482-88CA-43A9-9AD1-D2B0F213F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-100013"/>
            <a:ext cx="8572500" cy="642938"/>
          </a:xfrm>
        </p:spPr>
        <p:txBody>
          <a:bodyPr/>
          <a:lstStyle/>
          <a:p>
            <a:pPr eaLnBrk="1" hangingPunct="1"/>
            <a:r>
              <a:rPr lang="nl-NL" altLang="nl-NL" sz="3200">
                <a:ea typeface="ＭＳ Ｐゴシック" panose="020B0600070205080204" pitchFamily="34" charset="-128"/>
              </a:rPr>
              <a:t>Terugblikken:  </a:t>
            </a:r>
            <a:r>
              <a:rPr lang="nl-NL" altLang="nl-NL" sz="2700" i="1">
                <a:ea typeface="ＭＳ Ｐゴシック" panose="020B0600070205080204" pitchFamily="34" charset="-128"/>
              </a:rPr>
              <a:t>dáár wordt het leren geoogst !</a:t>
            </a:r>
          </a:p>
        </p:txBody>
      </p:sp>
      <p:sp>
        <p:nvSpPr>
          <p:cNvPr id="38914" name="Tijdelijke aanduiding voor tekst 3">
            <a:extLst>
              <a:ext uri="{FF2B5EF4-FFF2-40B4-BE49-F238E27FC236}">
                <a16:creationId xmlns:a16="http://schemas.microsoft.com/office/drawing/2014/main" id="{640D682D-DD00-421C-9A0F-6456D969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88" y="549275"/>
            <a:ext cx="8643937" cy="27146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000">
                <a:solidFill>
                  <a:srgbClr val="FFFF00"/>
                </a:solidFill>
                <a:ea typeface="ＭＳ Ｐゴシック" panose="020B0600070205080204" pitchFamily="34" charset="-128"/>
              </a:rPr>
              <a:t> in gesprek                                                          </a:t>
            </a:r>
            <a:r>
              <a:rPr lang="nl-NL" altLang="nl-NL" sz="2000" i="1">
                <a:ea typeface="ＭＳ Ｐゴシック" panose="020B0600070205080204" pitchFamily="34" charset="-128"/>
              </a:rPr>
              <a:t>(na het werk op het TL én op school);</a:t>
            </a:r>
            <a:endParaRPr lang="nl-NL" altLang="nl-NL" sz="2000" i="1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000">
                <a:solidFill>
                  <a:srgbClr val="FFFF00"/>
                </a:solidFill>
                <a:ea typeface="ＭＳ Ｐゴシック" panose="020B0600070205080204" pitchFamily="34" charset="-128"/>
              </a:rPr>
              <a:t> in het logboekje/tekenschrift;                                                 </a:t>
            </a:r>
            <a:r>
              <a:rPr lang="nl-NL" altLang="nl-NL" sz="2000" i="1">
                <a:ea typeface="ＭＳ Ｐゴシック" panose="020B0600070205080204" pitchFamily="34" charset="-128"/>
              </a:rPr>
              <a:t>(verwerken in de klas);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2000">
                <a:solidFill>
                  <a:srgbClr val="FFFF00"/>
                </a:solidFill>
                <a:ea typeface="ＭＳ Ｐゴシック" panose="020B0600070205080204" pitchFamily="34" charset="-128"/>
              </a:rPr>
              <a:t> het diploma </a:t>
            </a:r>
            <a:r>
              <a:rPr lang="nl-NL" altLang="nl-NL" sz="2000" i="1">
                <a:solidFill>
                  <a:srgbClr val="FFFF00"/>
                </a:solidFill>
                <a:ea typeface="ＭＳ Ｐゴシック" panose="020B0600070205080204" pitchFamily="34" charset="-128"/>
              </a:rPr>
              <a:t>‘</a:t>
            </a:r>
            <a:r>
              <a:rPr lang="nl-NL" altLang="ja-JP" sz="2000" i="1">
                <a:solidFill>
                  <a:srgbClr val="FFFF00"/>
                </a:solidFill>
                <a:ea typeface="ＭＳ Ｐゴシック" panose="020B0600070205080204" pitchFamily="34" charset="-128"/>
              </a:rPr>
              <a:t>Uitvinderscertificaat</a:t>
            </a:r>
            <a:r>
              <a:rPr lang="ja-JP" altLang="nl-NL" i="1">
                <a:solidFill>
                  <a:srgbClr val="FFFF00"/>
                </a:solidFill>
                <a:ea typeface="ＭＳ Ｐゴシック" panose="020B0600070205080204" pitchFamily="34" charset="-128"/>
              </a:rPr>
              <a:t>’</a:t>
            </a:r>
            <a:r>
              <a:rPr lang="nl-NL" altLang="ja-JP">
                <a:solidFill>
                  <a:srgbClr val="FFFF00"/>
                </a:solidFill>
                <a:ea typeface="ＭＳ Ｐゴシック" panose="020B0600070205080204" pitchFamily="34" charset="-128"/>
              </a:rPr>
              <a:t>                           </a:t>
            </a:r>
            <a:r>
              <a:rPr lang="nl-NL" altLang="ja-JP" sz="2000" i="1">
                <a:ea typeface="ＭＳ Ｐゴシック" panose="020B0600070205080204" pitchFamily="34" charset="-128"/>
              </a:rPr>
              <a:t>(als afsluiting, bij goed gevolg).</a:t>
            </a:r>
            <a:endParaRPr lang="nl-NL" altLang="nl-NL" sz="2000" i="1">
              <a:ea typeface="ＭＳ Ｐゴシック" panose="020B0600070205080204" pitchFamily="34" charset="-128"/>
            </a:endParaRPr>
          </a:p>
        </p:txBody>
      </p:sp>
      <p:pic>
        <p:nvPicPr>
          <p:cNvPr id="38915" name="Picture 3" descr="G:\Fotos\SpelenInHetGroen\FotosBoerderijschool\OnderwijsconceptBeste200\dag10 (50).JPG">
            <a:extLst>
              <a:ext uri="{FF2B5EF4-FFF2-40B4-BE49-F238E27FC236}">
                <a16:creationId xmlns:a16="http://schemas.microsoft.com/office/drawing/2014/main" id="{638BD624-DAA1-41BD-8332-98F41982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47148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Tijdelijke aanduiding voor inhoud 2" descr="UitvinderscertificaatBlauwdruk.jpg">
            <a:extLst>
              <a:ext uri="{FF2B5EF4-FFF2-40B4-BE49-F238E27FC236}">
                <a16:creationId xmlns:a16="http://schemas.microsoft.com/office/drawing/2014/main" id="{4131D969-7674-4C6D-9E26-2513DF95D8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-1024"/>
          <a:stretch>
            <a:fillRect/>
          </a:stretch>
        </p:blipFill>
        <p:spPr>
          <a:xfrm>
            <a:off x="4716463" y="3357563"/>
            <a:ext cx="4427537" cy="3500437"/>
          </a:xfrm>
        </p:spPr>
      </p:pic>
      <p:sp>
        <p:nvSpPr>
          <p:cNvPr id="38917" name="Tekstvak 3">
            <a:extLst>
              <a:ext uri="{FF2B5EF4-FFF2-40B4-BE49-F238E27FC236}">
                <a16:creationId xmlns:a16="http://schemas.microsoft.com/office/drawing/2014/main" id="{A081D669-23AC-48DC-B54F-3AAB863F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6453188"/>
            <a:ext cx="494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de boswachter legt ‘t rivierenlandschap uit</a:t>
            </a:r>
          </a:p>
        </p:txBody>
      </p:sp>
      <p:pic>
        <p:nvPicPr>
          <p:cNvPr id="38918" name="Afbeelding 4" descr="technieklandje2015ML (23).jpg">
            <a:extLst>
              <a:ext uri="{FF2B5EF4-FFF2-40B4-BE49-F238E27FC236}">
                <a16:creationId xmlns:a16="http://schemas.microsoft.com/office/drawing/2014/main" id="{2AFEE471-BA68-4EB2-9B59-834765DD4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41751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kstvak 5">
            <a:extLst>
              <a:ext uri="{FF2B5EF4-FFF2-40B4-BE49-F238E27FC236}">
                <a16:creationId xmlns:a16="http://schemas.microsoft.com/office/drawing/2014/main" id="{988B3F75-2959-442D-918C-78D2A7888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211638"/>
            <a:ext cx="4471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napraten over hoe het was vandaag …</a:t>
            </a:r>
          </a:p>
        </p:txBody>
      </p:sp>
      <p:sp>
        <p:nvSpPr>
          <p:cNvPr id="38920" name="Tekstvak 7">
            <a:extLst>
              <a:ext uri="{FF2B5EF4-FFF2-40B4-BE49-F238E27FC236}">
                <a16:creationId xmlns:a16="http://schemas.microsoft.com/office/drawing/2014/main" id="{B7AB9464-759F-4451-A073-444CE8CF5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6516688"/>
            <a:ext cx="4000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verza</a:t>
            </a:r>
            <a:r>
              <a:rPr lang="nl-NL" altLang="nl-NL" sz="1800" b="1" i="1">
                <a:latin typeface="Arial" panose="020B0604020202020204" pitchFamily="34" charset="0"/>
              </a:rPr>
              <a:t>meldiploma thuisopdrachten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>
            <a:extLst>
              <a:ext uri="{FF2B5EF4-FFF2-40B4-BE49-F238E27FC236}">
                <a16:creationId xmlns:a16="http://schemas.microsoft.com/office/drawing/2014/main" id="{2F9E6EAD-1ABE-43CD-BE04-9ACB2A06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40962" name="Tijdelijke aanduiding voor tekst 3">
            <a:extLst>
              <a:ext uri="{FF2B5EF4-FFF2-40B4-BE49-F238E27FC236}">
                <a16:creationId xmlns:a16="http://schemas.microsoft.com/office/drawing/2014/main" id="{98BC4758-8CE1-4A54-936B-EEAE1B9A8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40963" name="Picture 10" descr="Jesse het dieren hotel 35">
            <a:extLst>
              <a:ext uri="{FF2B5EF4-FFF2-40B4-BE49-F238E27FC236}">
                <a16:creationId xmlns:a16="http://schemas.microsoft.com/office/drawing/2014/main" id="{F70EDDEA-F0C7-4A83-8D21-CEA6B7FB39F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4038601" cy="2808288"/>
          </a:xfrm>
          <a:noFill/>
        </p:spPr>
      </p:pic>
      <p:pic>
        <p:nvPicPr>
          <p:cNvPr id="40964" name="Picture 8" descr="Tek2SpelenInHetHogeGrasJonty">
            <a:extLst>
              <a:ext uri="{FF2B5EF4-FFF2-40B4-BE49-F238E27FC236}">
                <a16:creationId xmlns:a16="http://schemas.microsoft.com/office/drawing/2014/main" id="{29508570-3696-4F94-9E5D-63BA333684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77" b="-35977"/>
          <a:stretch>
            <a:fillRect/>
          </a:stretch>
        </p:blipFill>
        <p:spPr>
          <a:xfrm>
            <a:off x="-36513" y="-1108075"/>
            <a:ext cx="2663826" cy="5113338"/>
          </a:xfrm>
          <a:noFill/>
        </p:spPr>
      </p:pic>
      <p:pic>
        <p:nvPicPr>
          <p:cNvPr id="40965" name="Picture 10" descr="Jesse het dieren hotel 35">
            <a:extLst>
              <a:ext uri="{FF2B5EF4-FFF2-40B4-BE49-F238E27FC236}">
                <a16:creationId xmlns:a16="http://schemas.microsoft.com/office/drawing/2014/main" id="{2CA04767-3DFB-489E-B7B4-C524FBAB79C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3313113" cy="2808288"/>
          </a:xfrm>
          <a:noFill/>
        </p:spPr>
      </p:pic>
      <p:pic>
        <p:nvPicPr>
          <p:cNvPr id="40966" name="Picture 11" descr="Jesse slootje springen 36">
            <a:extLst>
              <a:ext uri="{FF2B5EF4-FFF2-40B4-BE49-F238E27FC236}">
                <a16:creationId xmlns:a16="http://schemas.microsoft.com/office/drawing/2014/main" id="{D047703D-C6A1-4743-9C23-D52F378A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26988"/>
            <a:ext cx="46101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 descr="Floris boomomzagen 6">
            <a:extLst>
              <a:ext uri="{FF2B5EF4-FFF2-40B4-BE49-F238E27FC236}">
                <a16:creationId xmlns:a16="http://schemas.microsoft.com/office/drawing/2014/main" id="{81BECFE1-B154-4081-A95A-CA072B03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-26988"/>
            <a:ext cx="29162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Tek4PompoenenGuusje">
            <a:extLst>
              <a:ext uri="{FF2B5EF4-FFF2-40B4-BE49-F238E27FC236}">
                <a16:creationId xmlns:a16="http://schemas.microsoft.com/office/drawing/2014/main" id="{74DF5C6B-F093-4809-B689-6D42E249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76475"/>
            <a:ext cx="41036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0" descr="Vera insecten 4">
            <a:extLst>
              <a:ext uri="{FF2B5EF4-FFF2-40B4-BE49-F238E27FC236}">
                <a16:creationId xmlns:a16="http://schemas.microsoft.com/office/drawing/2014/main" id="{1E8D9179-03D9-40E9-AF11-13595988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41663"/>
            <a:ext cx="2916237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6" descr="Satyana vragenvoorhetlogboek 16">
            <a:extLst>
              <a:ext uri="{FF2B5EF4-FFF2-40B4-BE49-F238E27FC236}">
                <a16:creationId xmlns:a16="http://schemas.microsoft.com/office/drawing/2014/main" id="{FD6FD59B-9902-418B-AB9E-8C51D0A2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781300"/>
            <a:ext cx="2879726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8" descr="Florian Boerderij project 27">
            <a:extLst>
              <a:ext uri="{FF2B5EF4-FFF2-40B4-BE49-F238E27FC236}">
                <a16:creationId xmlns:a16="http://schemas.microsoft.com/office/drawing/2014/main" id="{520B9E42-ABBB-44CE-A11E-ABC8EF08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34559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kstvak 13">
            <a:extLst>
              <a:ext uri="{FF2B5EF4-FFF2-40B4-BE49-F238E27FC236}">
                <a16:creationId xmlns:a16="http://schemas.microsoft.com/office/drawing/2014/main" id="{CCBA38DB-5D71-44FE-8BE9-0EF765D2C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411413"/>
            <a:ext cx="290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chemeClr val="bg1"/>
                </a:solidFill>
                <a:latin typeface="Arial" panose="020B0604020202020204" pitchFamily="34" charset="0"/>
              </a:rPr>
              <a:t>spelen in ‘t hoge gras …</a:t>
            </a:r>
          </a:p>
        </p:txBody>
      </p:sp>
      <p:sp>
        <p:nvSpPr>
          <p:cNvPr id="40973" name="Tekstvak 14">
            <a:extLst>
              <a:ext uri="{FF2B5EF4-FFF2-40B4-BE49-F238E27FC236}">
                <a16:creationId xmlns:a16="http://schemas.microsoft.com/office/drawing/2014/main" id="{5172A008-9150-4966-A825-839290B9B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916113"/>
            <a:ext cx="456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polsstok springen tot iedereen nat is …</a:t>
            </a:r>
          </a:p>
        </p:txBody>
      </p:sp>
      <p:sp>
        <p:nvSpPr>
          <p:cNvPr id="40974" name="Tekstvak 15">
            <a:extLst>
              <a:ext uri="{FF2B5EF4-FFF2-40B4-BE49-F238E27FC236}">
                <a16:creationId xmlns:a16="http://schemas.microsoft.com/office/drawing/2014/main" id="{70B2A194-FE33-4380-9A0A-C7E1EEE2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708275"/>
            <a:ext cx="2970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hoge bomen omzagen …</a:t>
            </a:r>
          </a:p>
        </p:txBody>
      </p:sp>
      <p:sp>
        <p:nvSpPr>
          <p:cNvPr id="40975" name="Tekstvak 16">
            <a:extLst>
              <a:ext uri="{FF2B5EF4-FFF2-40B4-BE49-F238E27FC236}">
                <a16:creationId xmlns:a16="http://schemas.microsoft.com/office/drawing/2014/main" id="{E3DF07AD-B6FA-4795-A029-BD100B52F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6310313"/>
            <a:ext cx="3087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kriebelbeestjes vangen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met een insectenzuiger …</a:t>
            </a:r>
          </a:p>
        </p:txBody>
      </p:sp>
      <p:sp>
        <p:nvSpPr>
          <p:cNvPr id="40976" name="Tekstvak 17">
            <a:extLst>
              <a:ext uri="{FF2B5EF4-FFF2-40B4-BE49-F238E27FC236}">
                <a16:creationId xmlns:a16="http://schemas.microsoft.com/office/drawing/2014/main" id="{B140E046-09A4-48F9-8CF5-0ADB3FC8D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08400"/>
            <a:ext cx="4824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pompoenen uit de permacultuurtuin</a:t>
            </a:r>
          </a:p>
        </p:txBody>
      </p:sp>
      <p:sp>
        <p:nvSpPr>
          <p:cNvPr id="40977" name="Tekstvak 18">
            <a:extLst>
              <a:ext uri="{FF2B5EF4-FFF2-40B4-BE49-F238E27FC236}">
                <a16:creationId xmlns:a16="http://schemas.microsoft.com/office/drawing/2014/main" id="{A2DE374E-6FAC-4848-9D71-B3D57331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6443663"/>
            <a:ext cx="172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het logboekje</a:t>
            </a:r>
          </a:p>
        </p:txBody>
      </p:sp>
      <p:sp>
        <p:nvSpPr>
          <p:cNvPr id="40978" name="Tekstvak 19">
            <a:extLst>
              <a:ext uri="{FF2B5EF4-FFF2-40B4-BE49-F238E27FC236}">
                <a16:creationId xmlns:a16="http://schemas.microsoft.com/office/drawing/2014/main" id="{48824D18-53CF-41D6-8EBC-294DAEE22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16688"/>
            <a:ext cx="2817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schrijven en tekenen …</a:t>
            </a:r>
          </a:p>
        </p:txBody>
      </p:sp>
      <p:pic>
        <p:nvPicPr>
          <p:cNvPr id="40979" name="Picture 10" descr="Jesse het dieren hotel 35">
            <a:extLst>
              <a:ext uri="{FF2B5EF4-FFF2-40B4-BE49-F238E27FC236}">
                <a16:creationId xmlns:a16="http://schemas.microsoft.com/office/drawing/2014/main" id="{47CF0960-0297-42CF-B3DA-D505DF4F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404813"/>
            <a:ext cx="20986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0" name="Tekstvak 21">
            <a:extLst>
              <a:ext uri="{FF2B5EF4-FFF2-40B4-BE49-F238E27FC236}">
                <a16:creationId xmlns:a16="http://schemas.microsoft.com/office/drawing/2014/main" id="{5D79CA67-F6C8-4155-AFA6-70840CCA4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57338"/>
            <a:ext cx="181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000000"/>
                </a:solidFill>
                <a:latin typeface="Arial" panose="020B0604020202020204" pitchFamily="34" charset="0"/>
              </a:rPr>
              <a:t>dierenpension</a:t>
            </a:r>
          </a:p>
        </p:txBody>
      </p:sp>
      <p:sp>
        <p:nvSpPr>
          <p:cNvPr id="40981" name="Tekstvak 22">
            <a:extLst>
              <a:ext uri="{FF2B5EF4-FFF2-40B4-BE49-F238E27FC236}">
                <a16:creationId xmlns:a16="http://schemas.microsoft.com/office/drawing/2014/main" id="{A0CE1FE8-8534-4587-B3C3-78D2045F4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180975"/>
            <a:ext cx="5006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 i="1">
                <a:solidFill>
                  <a:schemeClr val="bg1"/>
                </a:solidFill>
                <a:latin typeface="Arial" panose="020B0604020202020204" pitchFamily="34" charset="0"/>
              </a:rPr>
              <a:t>De artistieke verwerking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>
            <a:extLst>
              <a:ext uri="{FF2B5EF4-FFF2-40B4-BE49-F238E27FC236}">
                <a16:creationId xmlns:a16="http://schemas.microsoft.com/office/drawing/2014/main" id="{27F1AA4E-DFF5-4217-BCFF-147113BD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888"/>
            <a:ext cx="3851275" cy="7100888"/>
          </a:xfrm>
        </p:spPr>
        <p:txBody>
          <a:bodyPr/>
          <a:lstStyle/>
          <a:p>
            <a:br>
              <a:rPr lang="nl-NL" altLang="nl-NL" sz="3200">
                <a:ea typeface="ＭＳ Ｐゴシック" panose="020B0600070205080204" pitchFamily="34" charset="-128"/>
              </a:rPr>
            </a:br>
            <a:endParaRPr lang="nl-NL" altLang="nl-NL" sz="3200">
              <a:ea typeface="ＭＳ Ｐゴシック" panose="020B0600070205080204" pitchFamily="34" charset="-128"/>
            </a:endParaRPr>
          </a:p>
        </p:txBody>
      </p:sp>
      <p:sp>
        <p:nvSpPr>
          <p:cNvPr id="41986" name="Tijdelijke aanduiding voor tekst 3">
            <a:extLst>
              <a:ext uri="{FF2B5EF4-FFF2-40B4-BE49-F238E27FC236}">
                <a16:creationId xmlns:a16="http://schemas.microsoft.com/office/drawing/2014/main" id="{0949FBE0-4F26-480E-99EB-1C40901B4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75" y="0"/>
            <a:ext cx="3581400" cy="6669088"/>
          </a:xfrm>
        </p:spPr>
        <p:txBody>
          <a:bodyPr/>
          <a:lstStyle/>
          <a:p>
            <a:r>
              <a:rPr lang="nl-NL" altLang="nl-NL" sz="3200" b="1">
                <a:ea typeface="ＭＳ Ｐゴシック" panose="020B0600070205080204" pitchFamily="34" charset="-128"/>
              </a:rPr>
              <a:t>Maar ook:</a:t>
            </a:r>
            <a:endParaRPr lang="nl-NL" altLang="nl-NL" sz="2400" b="1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sterren kijken met ipads;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touw van PET-flessen;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bamboe-piramide;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vissen met echt vistuig;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windmolen maken;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vlotten bouwen;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pizza-oven van klei;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zonnebootjes;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permacultuur-tuin;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polsstokspringen;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zomeravondkamp;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koken uit de natuur 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messen maken;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400">
                <a:ea typeface="ＭＳ Ｐゴシック" panose="020B0600070205080204" pitchFamily="34" charset="-128"/>
              </a:rPr>
              <a:t>handboogschieten etc.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altLang="nl-NL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41987" name="Afbeelding 7" descr="2013Nov1Grondboren1.JPG">
            <a:extLst>
              <a:ext uri="{FF2B5EF4-FFF2-40B4-BE49-F238E27FC236}">
                <a16:creationId xmlns:a16="http://schemas.microsoft.com/office/drawing/2014/main" id="{5C55465B-DB7E-4E71-9918-CE683C18C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73463"/>
            <a:ext cx="26273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kstvak 1">
            <a:extLst>
              <a:ext uri="{FF2B5EF4-FFF2-40B4-BE49-F238E27FC236}">
                <a16:creationId xmlns:a16="http://schemas.microsoft.com/office/drawing/2014/main" id="{6896C246-4364-48D0-85E6-DDACAF3D9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6453188"/>
            <a:ext cx="153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grondboren</a:t>
            </a:r>
          </a:p>
        </p:txBody>
      </p:sp>
      <p:pic>
        <p:nvPicPr>
          <p:cNvPr id="41989" name="Tijdelijke aanduiding voor inhoud 4" descr="2013Okt4WilgenstokkenSnijden2.jpg">
            <a:extLst>
              <a:ext uri="{FF2B5EF4-FFF2-40B4-BE49-F238E27FC236}">
                <a16:creationId xmlns:a16="http://schemas.microsoft.com/office/drawing/2014/main" id="{961FE6A5-AA01-46DD-869F-FFA35539BC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0"/>
            <a:ext cx="2843212" cy="3573463"/>
          </a:xfrm>
        </p:spPr>
      </p:pic>
      <p:pic>
        <p:nvPicPr>
          <p:cNvPr id="41990" name="Afbeelding 5" descr="technieklandje2015ML (12).jpg">
            <a:extLst>
              <a:ext uri="{FF2B5EF4-FFF2-40B4-BE49-F238E27FC236}">
                <a16:creationId xmlns:a16="http://schemas.microsoft.com/office/drawing/2014/main" id="{0C3B29FB-A37E-4B74-8AC6-0BB5DC2E0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27368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kstvak 6">
            <a:extLst>
              <a:ext uri="{FF2B5EF4-FFF2-40B4-BE49-F238E27FC236}">
                <a16:creationId xmlns:a16="http://schemas.microsoft.com/office/drawing/2014/main" id="{A7FA9B38-098E-4621-9F0F-D3A4EC2F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3141663"/>
            <a:ext cx="145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fruitbatterij</a:t>
            </a:r>
          </a:p>
        </p:txBody>
      </p:sp>
      <p:sp>
        <p:nvSpPr>
          <p:cNvPr id="41992" name="Tekstvak 7">
            <a:extLst>
              <a:ext uri="{FF2B5EF4-FFF2-40B4-BE49-F238E27FC236}">
                <a16:creationId xmlns:a16="http://schemas.microsoft.com/office/drawing/2014/main" id="{4E322A11-BBE3-4A66-9625-35E95E6A5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3" y="3141663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kerfstok</a:t>
            </a:r>
          </a:p>
        </p:txBody>
      </p:sp>
      <p:pic>
        <p:nvPicPr>
          <p:cNvPr id="41993" name="Afbeelding 8" descr="ZonnebootjesWedstrijd1Extra.JPG">
            <a:extLst>
              <a:ext uri="{FF2B5EF4-FFF2-40B4-BE49-F238E27FC236}">
                <a16:creationId xmlns:a16="http://schemas.microsoft.com/office/drawing/2014/main" id="{D4D9A814-FB37-4B1C-871D-B08F674C4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73463"/>
            <a:ext cx="295275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kstvak 9">
            <a:extLst>
              <a:ext uri="{FF2B5EF4-FFF2-40B4-BE49-F238E27FC236}">
                <a16:creationId xmlns:a16="http://schemas.microsoft.com/office/drawing/2014/main" id="{2FFA900E-CC95-4598-BA2B-D96B15C76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6453188"/>
            <a:ext cx="2906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bootje op zonne-energie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>
            <a:extLst>
              <a:ext uri="{FF2B5EF4-FFF2-40B4-BE49-F238E27FC236}">
                <a16:creationId xmlns:a16="http://schemas.microsoft.com/office/drawing/2014/main" id="{F57DC5F1-827C-4D46-BC3D-CAC71472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43010" name="Tijdelijke aanduiding voor inhoud 1" descr="IMG_3898.jpg">
            <a:extLst>
              <a:ext uri="{FF2B5EF4-FFF2-40B4-BE49-F238E27FC236}">
                <a16:creationId xmlns:a16="http://schemas.microsoft.com/office/drawing/2014/main" id="{69916018-83FA-4F70-822B-F9403DFC59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3011" name="Tijdelijke aanduiding voor tekst 3">
            <a:extLst>
              <a:ext uri="{FF2B5EF4-FFF2-40B4-BE49-F238E27FC236}">
                <a16:creationId xmlns:a16="http://schemas.microsoft.com/office/drawing/2014/main" id="{1829743E-BD63-4C89-BFE4-36219AE42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AFC9EA-2158-644B-87AE-45573449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Kenmerken Duurzame Basisschool</a:t>
            </a:r>
          </a:p>
        </p:txBody>
      </p:sp>
      <p:pic>
        <p:nvPicPr>
          <p:cNvPr id="43013" name="Picture 6" descr="Vraagteken">
            <a:extLst>
              <a:ext uri="{FF2B5EF4-FFF2-40B4-BE49-F238E27FC236}">
                <a16:creationId xmlns:a16="http://schemas.microsoft.com/office/drawing/2014/main" id="{6CE61552-F779-4BFC-A70D-BF620E0308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06450"/>
            <a:ext cx="10907713" cy="7664450"/>
          </a:xfrm>
        </p:spPr>
      </p:pic>
      <p:sp>
        <p:nvSpPr>
          <p:cNvPr id="43014" name="Tekstvak 6">
            <a:extLst>
              <a:ext uri="{FF2B5EF4-FFF2-40B4-BE49-F238E27FC236}">
                <a16:creationId xmlns:a16="http://schemas.microsoft.com/office/drawing/2014/main" id="{0C8F9206-8D91-4E2F-9FD8-38A0A442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49950"/>
            <a:ext cx="86756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400" b="1" i="1">
                <a:solidFill>
                  <a:srgbClr val="FFFF00"/>
                </a:solidFill>
                <a:latin typeface="Arial" panose="020B0604020202020204" pitchFamily="34" charset="0"/>
              </a:rPr>
              <a:t>Vragen ?</a:t>
            </a:r>
            <a:r>
              <a:rPr lang="nl-NL" altLang="nl-NL" sz="2800" b="1" i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3015" name="Afbeelding 2" descr="IMG_3898.jpg">
            <a:extLst>
              <a:ext uri="{FF2B5EF4-FFF2-40B4-BE49-F238E27FC236}">
                <a16:creationId xmlns:a16="http://schemas.microsoft.com/office/drawing/2014/main" id="{073B9CCA-2C39-4BFE-9806-59E109A2B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315913"/>
            <a:ext cx="1844676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kstvak 3">
            <a:extLst>
              <a:ext uri="{FF2B5EF4-FFF2-40B4-BE49-F238E27FC236}">
                <a16:creationId xmlns:a16="http://schemas.microsoft.com/office/drawing/2014/main" id="{2D6BEAAC-1BE7-4B51-98B9-7DF4858E0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9288"/>
            <a:ext cx="184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‘</a:t>
            </a:r>
            <a:r>
              <a:rPr lang="nl-NL" altLang="ja-JP" sz="1800" b="1" i="1">
                <a:latin typeface="Arial" panose="020B0604020202020204" pitchFamily="34" charset="0"/>
              </a:rPr>
              <a:t>permacultuur-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Pompoenen;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Afbeelding 2">
            <a:extLst>
              <a:ext uri="{FF2B5EF4-FFF2-40B4-BE49-F238E27FC236}">
                <a16:creationId xmlns:a16="http://schemas.microsoft.com/office/drawing/2014/main" id="{B75149B9-AA5C-4BC1-9BC0-E27F51B0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Afbeelding 6">
            <a:extLst>
              <a:ext uri="{FF2B5EF4-FFF2-40B4-BE49-F238E27FC236}">
                <a16:creationId xmlns:a16="http://schemas.microsoft.com/office/drawing/2014/main" id="{0D0F8001-E9C9-4C91-BEE7-66F2679A4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>
            <a:extLst>
              <a:ext uri="{FF2B5EF4-FFF2-40B4-BE49-F238E27FC236}">
                <a16:creationId xmlns:a16="http://schemas.microsoft.com/office/drawing/2014/main" id="{141B8CD6-5FFF-44D3-8AC7-4466734D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17410" name="Tijdelijke aanduiding voor inhoud 4" descr="ZwanenbroekjeVogelvlucht.jpg">
            <a:extLst>
              <a:ext uri="{FF2B5EF4-FFF2-40B4-BE49-F238E27FC236}">
                <a16:creationId xmlns:a16="http://schemas.microsoft.com/office/drawing/2014/main" id="{EBF8F7B8-CCAE-4934-9E7A-5CEBE5335A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kstvak 5">
            <a:extLst>
              <a:ext uri="{FF2B5EF4-FFF2-40B4-BE49-F238E27FC236}">
                <a16:creationId xmlns:a16="http://schemas.microsoft.com/office/drawing/2014/main" id="{DD19B4B6-D213-4963-B1C9-5DF8F3593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939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 i="1">
                <a:solidFill>
                  <a:srgbClr val="008000"/>
                </a:solidFill>
                <a:latin typeface="Arial" panose="020B0604020202020204" pitchFamily="34" charset="0"/>
              </a:rPr>
              <a:t>‘t Zwanenbroekje – 35 ha schitterend groen</a:t>
            </a:r>
          </a:p>
        </p:txBody>
      </p:sp>
      <p:pic>
        <p:nvPicPr>
          <p:cNvPr id="17412" name="Afbeelding 6" descr="2013Dec13EtenKlaar!.jpg">
            <a:extLst>
              <a:ext uri="{FF2B5EF4-FFF2-40B4-BE49-F238E27FC236}">
                <a16:creationId xmlns:a16="http://schemas.microsoft.com/office/drawing/2014/main" id="{3D8521F0-3FC4-429D-8843-E842598B2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013325"/>
            <a:ext cx="24114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kstvak 1">
            <a:extLst>
              <a:ext uri="{FF2B5EF4-FFF2-40B4-BE49-F238E27FC236}">
                <a16:creationId xmlns:a16="http://schemas.microsoft.com/office/drawing/2014/main" id="{95C1F74A-0765-424B-B847-EA7C35AA6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133191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FF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</a:t>
            </a: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Nijmegen</a:t>
            </a:r>
          </a:p>
        </p:txBody>
      </p:sp>
      <p:sp>
        <p:nvSpPr>
          <p:cNvPr id="17414" name="Tekstvak 2">
            <a:extLst>
              <a:ext uri="{FF2B5EF4-FFF2-40B4-BE49-F238E27FC236}">
                <a16:creationId xmlns:a16="http://schemas.microsoft.com/office/drawing/2014/main" id="{28CFC445-CABF-416D-AED4-218EEF1AB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132138"/>
            <a:ext cx="214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FF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</a:t>
            </a: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Beek-Ubbergen</a:t>
            </a:r>
          </a:p>
        </p:txBody>
      </p:sp>
      <p:sp>
        <p:nvSpPr>
          <p:cNvPr id="17415" name="Tekstvak 1">
            <a:extLst>
              <a:ext uri="{FF2B5EF4-FFF2-40B4-BE49-F238E27FC236}">
                <a16:creationId xmlns:a16="http://schemas.microsoft.com/office/drawing/2014/main" id="{2C5226EE-67D1-4C62-A519-32FD418BE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863" y="4068763"/>
            <a:ext cx="484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6000">
                <a:solidFill>
                  <a:srgbClr val="FF0000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7416" name="Tekstvak 2">
            <a:extLst>
              <a:ext uri="{FF2B5EF4-FFF2-40B4-BE49-F238E27FC236}">
                <a16:creationId xmlns:a16="http://schemas.microsoft.com/office/drawing/2014/main" id="{41BFCC65-7B70-4697-9B1D-3C208A484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5373688"/>
            <a:ext cx="1843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FF0000"/>
                </a:solidFill>
                <a:latin typeface="Arial" panose="020B0604020202020204" pitchFamily="34" charset="0"/>
              </a:rPr>
              <a:t>daar zitten we!</a:t>
            </a:r>
          </a:p>
        </p:txBody>
      </p:sp>
      <p:sp>
        <p:nvSpPr>
          <p:cNvPr id="17417" name="Tekstvak 3">
            <a:extLst>
              <a:ext uri="{FF2B5EF4-FFF2-40B4-BE49-F238E27FC236}">
                <a16:creationId xmlns:a16="http://schemas.microsoft.com/office/drawing/2014/main" id="{B69FB128-0F54-4026-B34B-C78DB3AF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797425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FF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</a:t>
            </a:r>
            <a:endParaRPr lang="nl-NL" altLang="nl-NL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18" name="Tekstvak 4">
            <a:extLst>
              <a:ext uri="{FF2B5EF4-FFF2-40B4-BE49-F238E27FC236}">
                <a16:creationId xmlns:a16="http://schemas.microsoft.com/office/drawing/2014/main" id="{ED0B068A-01FE-4A40-B308-92EE1D8ED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288" y="2411413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Ooijpolder</a:t>
            </a:r>
          </a:p>
        </p:txBody>
      </p:sp>
      <p:sp>
        <p:nvSpPr>
          <p:cNvPr id="17419" name="Tekstvak 5">
            <a:extLst>
              <a:ext uri="{FF2B5EF4-FFF2-40B4-BE49-F238E27FC236}">
                <a16:creationId xmlns:a16="http://schemas.microsoft.com/office/drawing/2014/main" id="{C4EADFB5-7BCF-4491-80CF-8718BB389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836613"/>
            <a:ext cx="1287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heuvelrug</a:t>
            </a:r>
          </a:p>
        </p:txBody>
      </p:sp>
      <p:sp>
        <p:nvSpPr>
          <p:cNvPr id="17420" name="Tekstvak 6">
            <a:extLst>
              <a:ext uri="{FF2B5EF4-FFF2-40B4-BE49-F238E27FC236}">
                <a16:creationId xmlns:a16="http://schemas.microsoft.com/office/drawing/2014/main" id="{D4DE38D2-36FC-44D7-BB64-C970DFE67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6516688"/>
            <a:ext cx="204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zegt het voort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>
            <a:extLst>
              <a:ext uri="{FF2B5EF4-FFF2-40B4-BE49-F238E27FC236}">
                <a16:creationId xmlns:a16="http://schemas.microsoft.com/office/drawing/2014/main" id="{64168767-ED52-484D-BC2F-8D589AEE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45058" name="Tijdelijke aanduiding voor tekst 3">
            <a:extLst>
              <a:ext uri="{FF2B5EF4-FFF2-40B4-BE49-F238E27FC236}">
                <a16:creationId xmlns:a16="http://schemas.microsoft.com/office/drawing/2014/main" id="{905437FB-9879-4101-BAEB-857367DD4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213"/>
          </a:xfrm>
        </p:spPr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45059" name="Afbeelding 7" descr="technieklandje2015ML (24).jpg">
            <a:extLst>
              <a:ext uri="{FF2B5EF4-FFF2-40B4-BE49-F238E27FC236}">
                <a16:creationId xmlns:a16="http://schemas.microsoft.com/office/drawing/2014/main" id="{4B4A2139-D82F-4B6E-9406-4E26BA755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9000"/>
            <a:ext cx="47164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Afbeelding 8" descr="thumb_DSCF5143_1024.jpg">
            <a:extLst>
              <a:ext uri="{FF2B5EF4-FFF2-40B4-BE49-F238E27FC236}">
                <a16:creationId xmlns:a16="http://schemas.microsoft.com/office/drawing/2014/main" id="{922FD76B-C6F7-4A6C-B9A7-9325319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Tijdelijke aanduiding voor inhoud 10" descr="thumb_DSCF5160_1024.jpg">
            <a:extLst>
              <a:ext uri="{FF2B5EF4-FFF2-40B4-BE49-F238E27FC236}">
                <a16:creationId xmlns:a16="http://schemas.microsoft.com/office/drawing/2014/main" id="{29E0AEB1-7C86-4140-83D3-D89D91A0A4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76" b="-35876"/>
          <a:stretch>
            <a:fillRect/>
          </a:stretch>
        </p:blipFill>
        <p:spPr>
          <a:xfrm>
            <a:off x="0" y="2349500"/>
            <a:ext cx="4427538" cy="5616575"/>
          </a:xfrm>
        </p:spPr>
      </p:pic>
      <p:pic>
        <p:nvPicPr>
          <p:cNvPr id="45062" name="Afbeelding 11" descr="TL2014Jan31DakPlaatsen.jpg">
            <a:extLst>
              <a:ext uri="{FF2B5EF4-FFF2-40B4-BE49-F238E27FC236}">
                <a16:creationId xmlns:a16="http://schemas.microsoft.com/office/drawing/2014/main" id="{4CB0DB6C-0569-4B30-B061-E89E10D28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kstvak 12">
            <a:extLst>
              <a:ext uri="{FF2B5EF4-FFF2-40B4-BE49-F238E27FC236}">
                <a16:creationId xmlns:a16="http://schemas.microsoft.com/office/drawing/2014/main" id="{488042AE-EDA0-48F7-A798-01CA2C7C4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5" y="3141663"/>
            <a:ext cx="2420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de bamboepiramide</a:t>
            </a:r>
          </a:p>
        </p:txBody>
      </p:sp>
      <p:sp>
        <p:nvSpPr>
          <p:cNvPr id="45064" name="Tekstvak 13">
            <a:extLst>
              <a:ext uri="{FF2B5EF4-FFF2-40B4-BE49-F238E27FC236}">
                <a16:creationId xmlns:a16="http://schemas.microsoft.com/office/drawing/2014/main" id="{0227DE72-5CE7-4C87-AC3A-1C7695CC0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141663"/>
            <a:ext cx="2778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het rietendak op de hut</a:t>
            </a:r>
          </a:p>
        </p:txBody>
      </p:sp>
      <p:sp>
        <p:nvSpPr>
          <p:cNvPr id="45065" name="Tekstvak 14">
            <a:extLst>
              <a:ext uri="{FF2B5EF4-FFF2-40B4-BE49-F238E27FC236}">
                <a16:creationId xmlns:a16="http://schemas.microsoft.com/office/drawing/2014/main" id="{2D5790F5-780B-4FAC-AF30-95D0E5046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500438"/>
            <a:ext cx="3167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solidFill>
                  <a:srgbClr val="3366FF"/>
                </a:solidFill>
                <a:latin typeface="Arial" panose="020B0604020202020204" pitchFamily="34" charset="0"/>
              </a:rPr>
              <a:t>test: of het wel wil </a:t>
            </a:r>
            <a:r>
              <a:rPr lang="nl-NL" altLang="nl-NL" sz="1800" b="1" i="1">
                <a:solidFill>
                  <a:srgbClr val="FFFF00"/>
                </a:solidFill>
                <a:latin typeface="Arial" panose="020B0604020202020204" pitchFamily="34" charset="0"/>
              </a:rPr>
              <a:t>‘vlotten’</a:t>
            </a:r>
          </a:p>
        </p:txBody>
      </p:sp>
      <p:sp>
        <p:nvSpPr>
          <p:cNvPr id="45066" name="Tekstvak 15">
            <a:extLst>
              <a:ext uri="{FF2B5EF4-FFF2-40B4-BE49-F238E27FC236}">
                <a16:creationId xmlns:a16="http://schemas.microsoft.com/office/drawing/2014/main" id="{06A2F7A8-6E41-4C4F-B750-2A12890CC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492500"/>
            <a:ext cx="2817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kunst in het landschap: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landart</a:t>
            </a:r>
          </a:p>
        </p:txBody>
      </p:sp>
      <p:sp>
        <p:nvSpPr>
          <p:cNvPr id="45067" name="Tekstvak 16">
            <a:extLst>
              <a:ext uri="{FF2B5EF4-FFF2-40B4-BE49-F238E27FC236}">
                <a16:creationId xmlns:a16="http://schemas.microsoft.com/office/drawing/2014/main" id="{F9709019-B581-4EA1-8746-AF66BF93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75" y="-36513"/>
            <a:ext cx="21542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 i="1">
                <a:latin typeface="Arial" panose="020B0604020202020204" pitchFamily="34" charset="0"/>
              </a:rPr>
              <a:t>… toetje !</a:t>
            </a:r>
          </a:p>
        </p:txBody>
      </p:sp>
      <p:sp>
        <p:nvSpPr>
          <p:cNvPr id="45068" name="Tekstvak 18">
            <a:extLst>
              <a:ext uri="{FF2B5EF4-FFF2-40B4-BE49-F238E27FC236}">
                <a16:creationId xmlns:a16="http://schemas.microsoft.com/office/drawing/2014/main" id="{8CF27E33-2AD7-4F2C-9E84-3BA5A0A68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6597650"/>
            <a:ext cx="6805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>
                <a:latin typeface="Arial" panose="020B0604020202020204" pitchFamily="34" charset="0"/>
              </a:rPr>
              <a:t>er bestaat geen slecht weer, er bestaat alleen slechte kleding … (Noords gezegde)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D3E7-0768-4DF6-A5D5-4E371FFEE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0" y="260350"/>
            <a:ext cx="7772400" cy="1152525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Duurzame huisjes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084D4-0905-634F-9C88-91D6D83A18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nl-NL" dirty="0"/>
          </a:p>
        </p:txBody>
      </p:sp>
      <p:pic>
        <p:nvPicPr>
          <p:cNvPr id="4" name="Picture 3" descr="http://www.struin.nl/wp-content/gallery/diverse/EkoKeurmerk1.jpg">
            <a:extLst>
              <a:ext uri="{FF2B5EF4-FFF2-40B4-BE49-F238E27FC236}">
                <a16:creationId xmlns:a16="http://schemas.microsoft.com/office/drawing/2014/main" id="{F710F789-D5AE-4A02-8E8B-1F0B6F40D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5278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019224BE-EDB2-4C89-A852-24B28CF942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2CD46-DB0B-4B60-89E2-5B46C269F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450" y="333375"/>
            <a:ext cx="6400800" cy="1243013"/>
          </a:xfrm>
        </p:spPr>
        <p:txBody>
          <a:bodyPr/>
          <a:lstStyle/>
          <a:p>
            <a:r>
              <a:rPr lang="nl-NL" altLang="nl-NL" b="1">
                <a:solidFill>
                  <a:schemeClr val="tx1"/>
                </a:solidFill>
                <a:ea typeface="ＭＳ Ｐゴシック" panose="020B0600070205080204" pitchFamily="34" charset="-128"/>
              </a:rPr>
              <a:t>De wonderlijke wereld van de wilg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5BCB1-09CE-48D4-87DA-F64ECFE2AC3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052513"/>
            <a:ext cx="69183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5">
            <a:extLst>
              <a:ext uri="{FF2B5EF4-FFF2-40B4-BE49-F238E27FC236}">
                <a16:creationId xmlns:a16="http://schemas.microsoft.com/office/drawing/2014/main" id="{9182047A-944A-45C3-89C9-40AB19738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7713"/>
            <a:ext cx="8588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     Uitnodiging - &gt; 	Wat zou je zelf kunnen, wille en nodig hebben om natuur en techniek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		te implementeren in de bestaande praktijk?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0BD703C-F112-4407-88C8-CC04052B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Koeien en wilgen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3E0D9F14-9472-49F3-A244-723D43D13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557338"/>
            <a:ext cx="4902200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58A6-05A7-4438-80F5-5B9E1173D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Knotwilg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2BB3AD-4E6E-4231-A742-1AE8013D7D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1600200"/>
            <a:ext cx="67945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5C18335-B54D-458F-908C-D965560E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Levend bouwen</a:t>
            </a:r>
          </a:p>
        </p:txBody>
      </p:sp>
      <p:pic>
        <p:nvPicPr>
          <p:cNvPr id="50178" name="Content Placeholder 5">
            <a:extLst>
              <a:ext uri="{FF2B5EF4-FFF2-40B4-BE49-F238E27FC236}">
                <a16:creationId xmlns:a16="http://schemas.microsoft.com/office/drawing/2014/main" id="{249B36CA-EAE8-4355-B362-E065EBC09F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57338"/>
            <a:ext cx="5953125" cy="397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4">
            <a:extLst>
              <a:ext uri="{FF2B5EF4-FFF2-40B4-BE49-F238E27FC236}">
                <a16:creationId xmlns:a16="http://schemas.microsoft.com/office/drawing/2014/main" id="{7E93E869-4B0D-4B62-B13A-DFABCD456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5949950"/>
            <a:ext cx="246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www.hetlevendedorp.nl</a:t>
            </a: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1AB9FDF-0BCD-4EF9-8C58-64D8E7D8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Struinhut – natuur en techniek</a:t>
            </a:r>
          </a:p>
        </p:txBody>
      </p:sp>
      <p:pic>
        <p:nvPicPr>
          <p:cNvPr id="51202" name="Content Placeholder 3">
            <a:extLst>
              <a:ext uri="{FF2B5EF4-FFF2-40B4-BE49-F238E27FC236}">
                <a16:creationId xmlns:a16="http://schemas.microsoft.com/office/drawing/2014/main" id="{DD9AC24F-97BA-4D89-914D-4C6F77B2E4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341438"/>
            <a:ext cx="338137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20DA49F5-B915-4944-B25D-F554DECE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Wilgentenen snoeien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FBF88F5-A468-4E7E-A82F-56B3686D7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52227" name="Picture 2" descr="C:\Users\Saskia\OneDrive\Documenten\Technieklandje 2015-2016\foto's technieklandje\WilgentenenSnoeienOpNiveau.JPG">
            <a:extLst>
              <a:ext uri="{FF2B5EF4-FFF2-40B4-BE49-F238E27FC236}">
                <a16:creationId xmlns:a16="http://schemas.microsoft.com/office/drawing/2014/main" id="{B7A833B9-7F2A-437B-A9E2-01F49BD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68413"/>
            <a:ext cx="406082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3AEE11A-F97C-4CC2-B44E-7CFD9CE8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Eigen hut bouwen - technieklandje</a:t>
            </a:r>
          </a:p>
        </p:txBody>
      </p:sp>
      <p:pic>
        <p:nvPicPr>
          <p:cNvPr id="53250" name="Picture 2" descr="C:\Users\Saskia\OneDrive\Documenten\Technieklandje 2015-2016\foto's technieklandje\2013Dec13WerkenAanGrashuis.JPG">
            <a:extLst>
              <a:ext uri="{FF2B5EF4-FFF2-40B4-BE49-F238E27FC236}">
                <a16:creationId xmlns:a16="http://schemas.microsoft.com/office/drawing/2014/main" id="{2D3C4A1A-B2F5-4B1E-AE58-4D509DAB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79563"/>
            <a:ext cx="4999038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:\Users\Saskia\OneDrive\Documenten\Technieklandje 2015-2016\foto's technieklandje\TL2014Jan31DakPlaatsen.jpg">
            <a:extLst>
              <a:ext uri="{FF2B5EF4-FFF2-40B4-BE49-F238E27FC236}">
                <a16:creationId xmlns:a16="http://schemas.microsoft.com/office/drawing/2014/main" id="{9F185651-FE0C-4D79-9A80-3F12FE4B0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573463"/>
            <a:ext cx="4006850" cy="2663825"/>
          </a:xfrm>
        </p:spPr>
      </p:pic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560A5657-8BEE-4EEC-98C3-81A95EA4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E658BB78-745B-4408-91E0-902E9BF42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nl-NL" altLang="nl-NL">
                <a:ea typeface="ＭＳ Ｐゴシック" panose="020B0600070205080204" pitchFamily="34" charset="-128"/>
              </a:rPr>
              <a:t>‘Ingenieuze oplossingen van de natuur’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altLang="nl-NL" b="1">
              <a:ea typeface="ＭＳ Ｐゴシック" panose="020B0600070205080204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altLang="nl-NL" sz="4000" b="1">
                <a:ea typeface="ＭＳ Ｐゴシック" panose="020B0600070205080204" pitchFamily="34" charset="-128"/>
              </a:rPr>
              <a:t>biomimicry</a:t>
            </a:r>
            <a:endParaRPr lang="nl-NL" altLang="nl-NL" sz="4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42A0CD5E-83B1-4AC1-92E0-EB529BEC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18434" name="Tijdelijke aanduiding voor inhoud 3" descr="OoijpolderZwanenbroekjeA4DierenPlanten.pdf">
            <a:extLst>
              <a:ext uri="{FF2B5EF4-FFF2-40B4-BE49-F238E27FC236}">
                <a16:creationId xmlns:a16="http://schemas.microsoft.com/office/drawing/2014/main" id="{973BCBE9-754D-4FB8-A4E2-6721E4724E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5" r="-14275"/>
          <a:stretch>
            <a:fillRect/>
          </a:stretch>
        </p:blipFill>
        <p:spPr>
          <a:xfrm>
            <a:off x="-1260475" y="0"/>
            <a:ext cx="11520488" cy="6858000"/>
          </a:xfrm>
        </p:spPr>
      </p:pic>
      <p:sp>
        <p:nvSpPr>
          <p:cNvPr id="18435" name="Tekstvak 4">
            <a:extLst>
              <a:ext uri="{FF2B5EF4-FFF2-40B4-BE49-F238E27FC236}">
                <a16:creationId xmlns:a16="http://schemas.microsoft.com/office/drawing/2014/main" id="{C2F70467-537F-485E-8DC9-4FDC7AE63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3852863"/>
            <a:ext cx="50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rgbClr val="FF0000"/>
                </a:solidFill>
                <a:latin typeface="Zapf Dingbats" pitchFamily="82" charset="2"/>
                <a:sym typeface="Zapf Dingbats" pitchFamily="82" charset="2"/>
              </a:rPr>
              <a:t>✪</a:t>
            </a:r>
            <a:endParaRPr lang="nl-NL" altLang="nl-NL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32F78F65-7879-4D94-AFF3-8452C301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Praktisch uitgelicht TL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8B982-E48E-5D40-84FF-2F2B176C8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nl-NL" dirty="0"/>
              <a:t>Jaarplanning/activiteitenplanning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Huiswerk/reflectieschriften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Contact leerkracht/draagvlak (ouderavond)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Verandering van binnenuit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Ouders/vrijwilligers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Groepsdynamische processen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Vervangend curriculum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Weer en kleding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Spullen en onderhoud</a:t>
            </a:r>
          </a:p>
          <a:p>
            <a:pPr>
              <a:buFont typeface="Arial" charset="0"/>
              <a:buChar char="•"/>
              <a:defRPr/>
            </a:pPr>
            <a:r>
              <a:rPr lang="nl-NL" dirty="0"/>
              <a:t>Gemeenschapsvormend</a:t>
            </a:r>
          </a:p>
          <a:p>
            <a:pPr>
              <a:buFont typeface="Arial" charset="0"/>
              <a:buChar char="•"/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>
            <a:extLst>
              <a:ext uri="{FF2B5EF4-FFF2-40B4-BE49-F238E27FC236}">
                <a16:creationId xmlns:a16="http://schemas.microsoft.com/office/drawing/2014/main" id="{573E8AE3-98CE-4CF5-A015-82C2E3E7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56322" name="Tijdelijke aanduiding voor inhoud 3" descr="TLJaarroosterSaskia.jpg">
            <a:extLst>
              <a:ext uri="{FF2B5EF4-FFF2-40B4-BE49-F238E27FC236}">
                <a16:creationId xmlns:a16="http://schemas.microsoft.com/office/drawing/2014/main" id="{1EA248E6-DBE6-40A6-A15D-51F5A65C11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04" r="-87404"/>
          <a:stretch>
            <a:fillRect/>
          </a:stretch>
        </p:blipFill>
        <p:spPr>
          <a:xfrm>
            <a:off x="-2484438" y="0"/>
            <a:ext cx="14041438" cy="6858000"/>
          </a:xfrm>
        </p:spPr>
      </p:pic>
      <p:sp>
        <p:nvSpPr>
          <p:cNvPr id="56323" name="Tekstvak 4">
            <a:extLst>
              <a:ext uri="{FF2B5EF4-FFF2-40B4-BE49-F238E27FC236}">
                <a16:creationId xmlns:a16="http://schemas.microsoft.com/office/drawing/2014/main" id="{2FFB5F79-C614-4EB8-8DD4-33A778EA58A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2360612" y="3065463"/>
            <a:ext cx="681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solidFill>
                  <a:srgbClr val="FF0000"/>
                </a:solidFill>
                <a:latin typeface="Arial" panose="020B0604020202020204" pitchFamily="34" charset="0"/>
              </a:rPr>
              <a:t>Jaarrooster Technieklandje </a:t>
            </a:r>
          </a:p>
        </p:txBody>
      </p:sp>
      <p:sp>
        <p:nvSpPr>
          <p:cNvPr id="56324" name="Tekstvak 5">
            <a:extLst>
              <a:ext uri="{FF2B5EF4-FFF2-40B4-BE49-F238E27FC236}">
                <a16:creationId xmlns:a16="http://schemas.microsoft.com/office/drawing/2014/main" id="{54D56DD7-B1A5-4F2C-AC44-DE774A7B1B9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587332" y="2780506"/>
            <a:ext cx="303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solidFill>
                  <a:srgbClr val="FF0000"/>
                </a:solidFill>
                <a:latin typeface="Arial" panose="020B0604020202020204" pitchFamily="34" charset="0"/>
              </a:rPr>
              <a:t>2015 – 2016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>
            <a:extLst>
              <a:ext uri="{FF2B5EF4-FFF2-40B4-BE49-F238E27FC236}">
                <a16:creationId xmlns:a16="http://schemas.microsoft.com/office/drawing/2014/main" id="{101B0590-B072-4720-AB76-2A220861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57346" name="Tijdelijke aanduiding voor inhoud 3" descr="TLVogelhuisjeHuiswerkopdracht1.jpg">
            <a:extLst>
              <a:ext uri="{FF2B5EF4-FFF2-40B4-BE49-F238E27FC236}">
                <a16:creationId xmlns:a16="http://schemas.microsoft.com/office/drawing/2014/main" id="{4CA0D198-11C4-4F66-A2BC-33F8FC1EB2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39" r="-79739"/>
          <a:stretch>
            <a:fillRect/>
          </a:stretch>
        </p:blipFill>
        <p:spPr>
          <a:xfrm>
            <a:off x="-2773363" y="115888"/>
            <a:ext cx="10236201" cy="6121400"/>
          </a:xfrm>
        </p:spPr>
      </p:pic>
      <p:pic>
        <p:nvPicPr>
          <p:cNvPr id="57347" name="Afbeelding 4" descr="TLVogelhuisjeHuiswerkopdracht2.jpg">
            <a:extLst>
              <a:ext uri="{FF2B5EF4-FFF2-40B4-BE49-F238E27FC236}">
                <a16:creationId xmlns:a16="http://schemas.microsoft.com/office/drawing/2014/main" id="{206703F1-863F-45E0-94A7-12DB7B3D7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5888"/>
            <a:ext cx="43211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kstvak 5">
            <a:extLst>
              <a:ext uri="{FF2B5EF4-FFF2-40B4-BE49-F238E27FC236}">
                <a16:creationId xmlns:a16="http://schemas.microsoft.com/office/drawing/2014/main" id="{93053A7D-A20A-4A2C-8E85-F1C314862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6176963"/>
            <a:ext cx="9410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solidFill>
                  <a:srgbClr val="FF0000"/>
                </a:solidFill>
                <a:latin typeface="Arial" panose="020B0604020202020204" pitchFamily="34" charset="0"/>
              </a:rPr>
              <a:t>Huiswerkopdracht Vogelhuisje maken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>
            <a:extLst>
              <a:ext uri="{FF2B5EF4-FFF2-40B4-BE49-F238E27FC236}">
                <a16:creationId xmlns:a16="http://schemas.microsoft.com/office/drawing/2014/main" id="{4BC5680D-A93F-4DEE-BA24-0A994BF7F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58370" name="Tijdelijke aanduiding voor inhoud 3" descr="TLWeekschema'sAktiviteiten.jpg">
            <a:extLst>
              <a:ext uri="{FF2B5EF4-FFF2-40B4-BE49-F238E27FC236}">
                <a16:creationId xmlns:a16="http://schemas.microsoft.com/office/drawing/2014/main" id="{9DC3CD42-DA3C-447B-A49B-12BDDF24CC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2" r="-9782"/>
          <a:stretch>
            <a:fillRect/>
          </a:stretch>
        </p:blipFill>
        <p:spPr>
          <a:xfrm>
            <a:off x="-828675" y="115888"/>
            <a:ext cx="10801350" cy="6626225"/>
          </a:xfrm>
        </p:spPr>
      </p:pic>
      <p:sp>
        <p:nvSpPr>
          <p:cNvPr id="58371" name="Tekstvak 4">
            <a:extLst>
              <a:ext uri="{FF2B5EF4-FFF2-40B4-BE49-F238E27FC236}">
                <a16:creationId xmlns:a16="http://schemas.microsoft.com/office/drawing/2014/main" id="{984A3490-0670-4052-AFBF-51A114708DEC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49325" y="3130550"/>
            <a:ext cx="6657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b="1">
                <a:solidFill>
                  <a:srgbClr val="FF0000"/>
                </a:solidFill>
                <a:latin typeface="Arial" panose="020B0604020202020204" pitchFamily="34" charset="0"/>
              </a:rPr>
              <a:t>Weekactiviteiten schema’s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>
            <a:extLst>
              <a:ext uri="{FF2B5EF4-FFF2-40B4-BE49-F238E27FC236}">
                <a16:creationId xmlns:a16="http://schemas.microsoft.com/office/drawing/2014/main" id="{D1350288-EE48-41E2-90D1-2641D90E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4800" b="1">
                <a:ea typeface="ＭＳ Ｐゴシック" panose="020B0600070205080204" pitchFamily="34" charset="-128"/>
              </a:rPr>
              <a:t>Techniek leren in de natuur</a:t>
            </a:r>
            <a:br>
              <a:rPr lang="nl-NL" altLang="nl-NL" b="1">
                <a:ea typeface="ＭＳ Ｐゴシック" panose="020B0600070205080204" pitchFamily="34" charset="-128"/>
              </a:rPr>
            </a:br>
            <a:r>
              <a:rPr lang="nl-NL" altLang="nl-NL" sz="3200" b="1" i="1">
                <a:ea typeface="ＭＳ Ｐゴシック" panose="020B0600070205080204" pitchFamily="34" charset="-128"/>
              </a:rPr>
              <a:t>- die alles ooit al uitgevonden heeft! -</a:t>
            </a:r>
          </a:p>
        </p:txBody>
      </p:sp>
      <p:sp>
        <p:nvSpPr>
          <p:cNvPr id="19458" name="Tekstvak 5">
            <a:extLst>
              <a:ext uri="{FF2B5EF4-FFF2-40B4-BE49-F238E27FC236}">
                <a16:creationId xmlns:a16="http://schemas.microsoft.com/office/drawing/2014/main" id="{3A99531C-7D1A-4F8A-A441-B44DD7EF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215063"/>
            <a:ext cx="396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 i="1"/>
              <a:t>met véél praktijkbeelden</a:t>
            </a:r>
          </a:p>
        </p:txBody>
      </p:sp>
      <p:pic>
        <p:nvPicPr>
          <p:cNvPr id="19459" name="Tijdelijke aanduiding voor inhoud 2" descr="2013Sept22ZitjesZagen2.jpg">
            <a:extLst>
              <a:ext uri="{FF2B5EF4-FFF2-40B4-BE49-F238E27FC236}">
                <a16:creationId xmlns:a16="http://schemas.microsoft.com/office/drawing/2014/main" id="{1A2961AC-9335-44EC-8375-17BB790F80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460" name="Tekstvak 2">
            <a:extLst>
              <a:ext uri="{FF2B5EF4-FFF2-40B4-BE49-F238E27FC236}">
                <a16:creationId xmlns:a16="http://schemas.microsoft.com/office/drawing/2014/main" id="{705AF075-214C-41F4-9B3A-3FBED7837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5661025"/>
            <a:ext cx="341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spechten, bevers</a:t>
            </a:r>
            <a:r>
              <a:rPr lang="nl-NL" altLang="nl-NL" sz="2000" b="1" i="1">
                <a:latin typeface="Arial" panose="020B0604020202020204" pitchFamily="34" charset="0"/>
              </a:rPr>
              <a:t>, kevers 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DB9EF-DAF9-B548-9AF6-9D9F7E8E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-963613"/>
            <a:ext cx="5113337" cy="18002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4000" dirty="0">
                <a:ea typeface="+mj-ea"/>
                <a:cs typeface="+mj-cs"/>
              </a:rPr>
              <a:t>Algemene  motieven:</a:t>
            </a:r>
          </a:p>
        </p:txBody>
      </p:sp>
      <p:pic>
        <p:nvPicPr>
          <p:cNvPr id="21506" name="Tijdelijke aanduiding voor inhoud 4" descr="LouvBoekomslag.jpg">
            <a:extLst>
              <a:ext uri="{FF2B5EF4-FFF2-40B4-BE49-F238E27FC236}">
                <a16:creationId xmlns:a16="http://schemas.microsoft.com/office/drawing/2014/main" id="{8A79603C-B092-4043-8A14-2F6E2F49EB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0"/>
            <a:ext cx="4140200" cy="6858000"/>
          </a:xfrm>
        </p:spPr>
      </p:pic>
      <p:sp>
        <p:nvSpPr>
          <p:cNvPr id="21507" name="Tijdelijke aanduiding voor tekst 3">
            <a:extLst>
              <a:ext uri="{FF2B5EF4-FFF2-40B4-BE49-F238E27FC236}">
                <a16:creationId xmlns:a16="http://schemas.microsoft.com/office/drawing/2014/main" id="{B888B7DF-46AA-4AF0-BF09-4906F57B3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" y="908050"/>
            <a:ext cx="5580063" cy="66976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3200">
                <a:ea typeface="ＭＳ Ｐゴシック" panose="020B0600070205080204" pitchFamily="34" charset="-128"/>
              </a:rPr>
              <a:t> stadskinderen: wereld-</a:t>
            </a:r>
          </a:p>
          <a:p>
            <a:pPr eaLnBrk="1" hangingPunct="1"/>
            <a:r>
              <a:rPr lang="nl-NL" altLang="nl-NL" sz="3200">
                <a:ea typeface="ＭＳ Ｐゴシック" panose="020B0600070205080204" pitchFamily="34" charset="-128"/>
              </a:rPr>
              <a:t>    wijd van 50% naar 80%;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3200">
                <a:ea typeface="ＭＳ Ｐゴシック" panose="020B0600070205080204" pitchFamily="34" charset="-128"/>
              </a:rPr>
              <a:t> veel v.d.kerndoelen voor</a:t>
            </a:r>
          </a:p>
          <a:p>
            <a:pPr eaLnBrk="1" hangingPunct="1"/>
            <a:r>
              <a:rPr lang="nl-NL" altLang="nl-NL" sz="3200">
                <a:ea typeface="ＭＳ Ｐゴシック" panose="020B0600070205080204" pitchFamily="34" charset="-128"/>
              </a:rPr>
              <a:t>    techniek haalbaar;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3200">
                <a:ea typeface="ＭＳ Ｐゴシック" panose="020B0600070205080204" pitchFamily="34" charset="-128"/>
              </a:rPr>
              <a:t> cyclisch &amp; ‘slow learning’ </a:t>
            </a:r>
          </a:p>
          <a:p>
            <a:pPr eaLnBrk="1" hangingPunct="1"/>
            <a:r>
              <a:rPr lang="nl-NL" altLang="nl-NL" sz="3200">
                <a:ea typeface="ＭＳ Ｐゴシック" panose="020B0600070205080204" pitchFamily="34" charset="-128"/>
              </a:rPr>
              <a:t>    (verbinding);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3200">
                <a:ea typeface="ＭＳ Ｐゴシック" panose="020B0600070205080204" pitchFamily="34" charset="-128"/>
              </a:rPr>
              <a:t>sterkt zelfvertrouwen;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nl-NL" altLang="nl-NL" sz="3200">
                <a:ea typeface="ＭＳ Ｐゴシック" panose="020B0600070205080204" pitchFamily="34" charset="-128"/>
              </a:rPr>
              <a:t>verhelpt: natuurtekortsyndroom +</a:t>
            </a:r>
          </a:p>
          <a:p>
            <a:pPr eaLnBrk="1" hangingPunct="1"/>
            <a:r>
              <a:rPr lang="nl-NL" altLang="nl-NL" sz="3200">
                <a:ea typeface="ＭＳ Ｐゴシック" panose="020B0600070205080204" pitchFamily="34" charset="-128"/>
              </a:rPr>
              <a:t>     ‘</a:t>
            </a:r>
            <a:r>
              <a:rPr lang="nl-NL" altLang="ja-JP" sz="3200" i="1">
                <a:ea typeface="ＭＳ Ｐゴシック" panose="020B0600070205080204" pitchFamily="34" charset="-128"/>
              </a:rPr>
              <a:t>géén idee van techniek</a:t>
            </a:r>
            <a:r>
              <a:rPr lang="nl-NL" altLang="nl-NL" sz="3200">
                <a:ea typeface="ＭＳ Ｐゴシック" panose="020B0600070205080204" pitchFamily="34" charset="-128"/>
              </a:rPr>
              <a:t>’</a:t>
            </a:r>
            <a:r>
              <a:rPr lang="nl-NL" altLang="ja-JP" sz="320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endParaRPr lang="nl-NL" altLang="nl-NL" sz="3200">
              <a:ea typeface="ＭＳ Ｐゴシック" panose="020B0600070205080204" pitchFamily="34" charset="-128"/>
            </a:endParaRPr>
          </a:p>
          <a:p>
            <a:pPr eaLnBrk="1" hangingPunct="1"/>
            <a:endParaRPr lang="nl-NL" altLang="nl-NL" sz="32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B07A2-BA1C-D748-8A1B-1861B3F8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-26988"/>
            <a:ext cx="3141663" cy="11620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6000" dirty="0">
                <a:ea typeface="+mj-ea"/>
                <a:cs typeface="+mj-cs"/>
              </a:rPr>
              <a:t>De Basis:</a:t>
            </a:r>
          </a:p>
        </p:txBody>
      </p:sp>
      <p:sp>
        <p:nvSpPr>
          <p:cNvPr id="23554" name="Tijdelijke aanduiding voor tekst 3">
            <a:extLst>
              <a:ext uri="{FF2B5EF4-FFF2-40B4-BE49-F238E27FC236}">
                <a16:creationId xmlns:a16="http://schemas.microsoft.com/office/drawing/2014/main" id="{C7BCD589-BD49-4A44-B1E3-F89C70622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88" y="1655763"/>
            <a:ext cx="8678862" cy="4725987"/>
          </a:xfrm>
        </p:spPr>
        <p:txBody>
          <a:bodyPr/>
          <a:lstStyle/>
          <a:p>
            <a:pPr eaLnBrk="1" hangingPunct="1"/>
            <a:r>
              <a:rPr lang="nl-NL" altLang="nl-NL">
                <a:ea typeface="ＭＳ Ｐゴシック" panose="020B0600070205080204" pitchFamily="34" charset="-128"/>
              </a:rPr>
              <a:t>    </a:t>
            </a:r>
          </a:p>
          <a:p>
            <a:pPr eaLnBrk="1" hangingPunct="1"/>
            <a:r>
              <a:rPr lang="nl-NL" altLang="nl-NL" sz="3200" b="1"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endParaRPr lang="nl-NL" altLang="nl-NL" sz="3200" b="1"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NL" sz="3200" b="1">
                <a:ea typeface="ＭＳ Ｐゴシック" panose="020B0600070205080204" pitchFamily="34" charset="-128"/>
              </a:rPr>
              <a:t>     Een authentieke leeromgeving:</a:t>
            </a:r>
            <a:endParaRPr lang="nl-NL" altLang="nl-NL" sz="3200" b="1" i="1">
              <a:ea typeface="ＭＳ Ｐゴシック" panose="020B0600070205080204" pitchFamily="34" charset="-128"/>
            </a:endParaRP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nl-NL" altLang="nl-NL" sz="3200" b="1" i="1">
                <a:ea typeface="ＭＳ Ｐゴシック" panose="020B0600070205080204" pitchFamily="34" charset="-128"/>
              </a:rPr>
              <a:t>  techniek in zo veel mogelijk facetten;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nl-NL" altLang="nl-NL" sz="3200" b="1" i="1">
                <a:ea typeface="ＭＳ Ｐゴシック" panose="020B0600070205080204" pitchFamily="34" charset="-128"/>
              </a:rPr>
              <a:t>  leren over en in </a:t>
            </a:r>
            <a:r>
              <a:rPr lang="ja-JP" altLang="nl-NL" sz="3200" b="1" i="1">
                <a:ea typeface="ＭＳ Ｐゴシック" panose="020B0600070205080204" pitchFamily="34" charset="-128"/>
              </a:rPr>
              <a:t>’</a:t>
            </a:r>
            <a:r>
              <a:rPr lang="nl-NL" altLang="ja-JP" sz="3200" b="1" i="1">
                <a:ea typeface="ＭＳ Ｐゴシック" panose="020B0600070205080204" pitchFamily="34" charset="-128"/>
              </a:rPr>
              <a:t>t echte leven;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nl-NL" altLang="nl-NL" sz="3200" b="1" i="1">
                <a:ea typeface="ＭＳ Ｐゴシック" panose="020B0600070205080204" pitchFamily="34" charset="-128"/>
              </a:rPr>
              <a:t>  in verbondenheid echte</a:t>
            </a:r>
            <a:r>
              <a:rPr lang="ja-JP" altLang="nl-NL" sz="3200" b="1" i="1">
                <a:ea typeface="ＭＳ Ｐゴシック" panose="020B0600070205080204" pitchFamily="34" charset="-128"/>
              </a:rPr>
              <a:t>‘</a:t>
            </a:r>
            <a:r>
              <a:rPr lang="nl-NL" altLang="ja-JP" sz="3200" b="1" i="1">
                <a:ea typeface="ＭＳ Ｐゴシック" panose="020B0600070205080204" pitchFamily="34" charset="-128"/>
              </a:rPr>
              <a:t>profs</a:t>
            </a:r>
            <a:r>
              <a:rPr lang="nl-NL" altLang="nl-NL" sz="3200" b="1" i="1">
                <a:ea typeface="ＭＳ Ｐゴシック" panose="020B0600070205080204" pitchFamily="34" charset="-128"/>
              </a:rPr>
              <a:t>’</a:t>
            </a:r>
            <a:r>
              <a:rPr lang="nl-NL" altLang="ja-JP" sz="3200" b="1" i="1">
                <a:ea typeface="ＭＳ Ｐゴシック" panose="020B0600070205080204" pitchFamily="34" charset="-128"/>
              </a:rPr>
              <a:t> zoals de  </a:t>
            </a:r>
          </a:p>
          <a:p>
            <a:pPr eaLnBrk="1" hangingPunct="1"/>
            <a:r>
              <a:rPr lang="nl-NL" altLang="nl-NL" sz="3200" b="1" i="1">
                <a:ea typeface="ＭＳ Ｐゴシック" panose="020B0600070205080204" pitchFamily="34" charset="-128"/>
              </a:rPr>
              <a:t>     natuurbeheerder, bisamrattenvanger, imker, </a:t>
            </a:r>
          </a:p>
          <a:p>
            <a:pPr eaLnBrk="1" hangingPunct="1"/>
            <a:r>
              <a:rPr lang="nl-NL" altLang="nl-NL" sz="3200" b="1" i="1">
                <a:ea typeface="ＭＳ Ｐゴシック" panose="020B0600070205080204" pitchFamily="34" charset="-128"/>
              </a:rPr>
              <a:t>     groententeler, boer, boswachter, dijkgraaf etc.</a:t>
            </a:r>
          </a:p>
        </p:txBody>
      </p:sp>
      <p:pic>
        <p:nvPicPr>
          <p:cNvPr id="23555" name="Tijdelijke aanduiding voor inhoud 3" descr="Hans&amp;gerbenUitlegZwanenbroekje31Okt2013.jpg">
            <a:extLst>
              <a:ext uri="{FF2B5EF4-FFF2-40B4-BE49-F238E27FC236}">
                <a16:creationId xmlns:a16="http://schemas.microsoft.com/office/drawing/2014/main" id="{22030EB2-B606-4F24-B9C3-0C4FC26BB2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89" b="-36089"/>
          <a:stretch>
            <a:fillRect/>
          </a:stretch>
        </p:blipFill>
        <p:spPr>
          <a:xfrm>
            <a:off x="3276600" y="-1179513"/>
            <a:ext cx="5867400" cy="5543551"/>
          </a:xfrm>
        </p:spPr>
      </p:pic>
      <p:sp>
        <p:nvSpPr>
          <p:cNvPr id="23556" name="Tekstvak 2">
            <a:extLst>
              <a:ext uri="{FF2B5EF4-FFF2-40B4-BE49-F238E27FC236}">
                <a16:creationId xmlns:a16="http://schemas.microsoft.com/office/drawing/2014/main" id="{FD401A5E-C3C5-43A3-B483-0FE6D1001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852738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de landeigenaar vertelt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F82BB-133C-BC4A-A85F-3F991AB8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3" y="500063"/>
            <a:ext cx="3749675" cy="1071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3200" dirty="0">
                <a:ea typeface="+mj-ea"/>
                <a:cs typeface="+mj-cs"/>
              </a:rPr>
              <a:t>  </a:t>
            </a:r>
            <a:r>
              <a:rPr lang="nl-NL" sz="3600" dirty="0">
                <a:latin typeface="+mn-lt"/>
                <a:ea typeface="+mj-ea"/>
                <a:cs typeface="Angsana New" pitchFamily="18" charset="-34"/>
              </a:rPr>
              <a:t>In verbondenheid </a:t>
            </a:r>
            <a:br>
              <a:rPr lang="nl-NL" sz="3600" dirty="0">
                <a:latin typeface="+mn-lt"/>
                <a:ea typeface="+mj-ea"/>
                <a:cs typeface="Angsana New" pitchFamily="18" charset="-34"/>
              </a:rPr>
            </a:br>
            <a:r>
              <a:rPr lang="nl-NL" sz="3600" dirty="0">
                <a:latin typeface="+mn-lt"/>
                <a:ea typeface="+mj-ea"/>
                <a:cs typeface="Angsana New" pitchFamily="18" charset="-34"/>
              </a:rPr>
              <a:t>  met: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5FD1D1-B33B-B247-BE6F-6D37E1757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88" y="1435100"/>
            <a:ext cx="3887787" cy="51371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nl-NL" sz="3200" b="1" dirty="0">
              <a:ea typeface="+mn-ea"/>
              <a:cs typeface="+mn-cs"/>
            </a:endParaRP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1. de leerstof; 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2. de klasgenoten; 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3. de natuur;  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4. stad &amp; 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    platteland;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5. professionals;</a:t>
            </a:r>
          </a:p>
          <a:p>
            <a:pPr marL="342900" indent="-342900" eaLnBrk="1" fontAlgn="auto" hangingPunct="1">
              <a:spcAft>
                <a:spcPts val="0"/>
              </a:spcAft>
              <a:defRPr/>
            </a:pPr>
            <a:r>
              <a:rPr lang="nl-NL" sz="3200" b="1" dirty="0">
                <a:ea typeface="+mn-ea"/>
                <a:cs typeface="+mn-cs"/>
              </a:rPr>
              <a:t>6. (groot-)ouders.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pic>
        <p:nvPicPr>
          <p:cNvPr id="25603" name="Afbeelding 5" descr="2013Dec13MeesterlijkeWaterpomp.jpg">
            <a:extLst>
              <a:ext uri="{FF2B5EF4-FFF2-40B4-BE49-F238E27FC236}">
                <a16:creationId xmlns:a16="http://schemas.microsoft.com/office/drawing/2014/main" id="{F8459CEA-E352-4835-880C-6FDE3F818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429000"/>
            <a:ext cx="5580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fbeelding 6" descr="2013Sept22GroteSpin2.jpg">
            <a:extLst>
              <a:ext uri="{FF2B5EF4-FFF2-40B4-BE49-F238E27FC236}">
                <a16:creationId xmlns:a16="http://schemas.microsoft.com/office/drawing/2014/main" id="{49477BD8-84D3-41C1-8C5C-90C491C93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4032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Tijdelijke aanduiding voor inhoud 4" descr="2013Dec13SjouwenRietDak.jpg">
            <a:extLst>
              <a:ext uri="{FF2B5EF4-FFF2-40B4-BE49-F238E27FC236}">
                <a16:creationId xmlns:a16="http://schemas.microsoft.com/office/drawing/2014/main" id="{C3D4B526-0FF1-4696-8ABF-CA08B65979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0"/>
            <a:ext cx="2771775" cy="3429000"/>
          </a:xfrm>
        </p:spPr>
      </p:pic>
      <p:sp>
        <p:nvSpPr>
          <p:cNvPr id="25606" name="Tekstvak 2">
            <a:extLst>
              <a:ext uri="{FF2B5EF4-FFF2-40B4-BE49-F238E27FC236}">
                <a16:creationId xmlns:a16="http://schemas.microsoft.com/office/drawing/2014/main" id="{70E02096-CF10-40EA-932E-B38F4E9FF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3068638"/>
            <a:ext cx="260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natuurervaring en lef</a:t>
            </a:r>
          </a:p>
        </p:txBody>
      </p:sp>
      <p:sp>
        <p:nvSpPr>
          <p:cNvPr id="25607" name="Tekstvak 4">
            <a:extLst>
              <a:ext uri="{FF2B5EF4-FFF2-40B4-BE49-F238E27FC236}">
                <a16:creationId xmlns:a16="http://schemas.microsoft.com/office/drawing/2014/main" id="{7F4E365C-D7E1-4EF9-BAD3-A17A1B919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3068638"/>
            <a:ext cx="1585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riet sjouwen </a:t>
            </a:r>
            <a:r>
              <a:rPr lang="nl-NL" altLang="nl-NL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608" name="Tekstvak 5">
            <a:extLst>
              <a:ext uri="{FF2B5EF4-FFF2-40B4-BE49-F238E27FC236}">
                <a16:creationId xmlns:a16="http://schemas.microsoft.com/office/drawing/2014/main" id="{6CB4AE23-2284-4778-AEFF-687899C9C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453188"/>
            <a:ext cx="431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testen van de zelfgemaakte ‘pompen’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>
            <a:extLst>
              <a:ext uri="{FF2B5EF4-FFF2-40B4-BE49-F238E27FC236}">
                <a16:creationId xmlns:a16="http://schemas.microsoft.com/office/drawing/2014/main" id="{8E809E5E-0DD5-4B15-B827-A49C5F48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-26988"/>
            <a:ext cx="4141787" cy="639763"/>
          </a:xfrm>
        </p:spPr>
        <p:txBody>
          <a:bodyPr/>
          <a:lstStyle/>
          <a:p>
            <a:pPr eaLnBrk="1" hangingPunct="1"/>
            <a:r>
              <a:rPr lang="nl-NL" altLang="nl-NL" sz="3600">
                <a:ea typeface="ＭＳ Ｐゴシック" panose="020B0600070205080204" pitchFamily="34" charset="-128"/>
              </a:rPr>
              <a:t>Onderwijsprincipes:</a:t>
            </a:r>
          </a:p>
        </p:txBody>
      </p:sp>
      <p:sp>
        <p:nvSpPr>
          <p:cNvPr id="27650" name="Tijdelijke aanduiding voor tekst 3">
            <a:extLst>
              <a:ext uri="{FF2B5EF4-FFF2-40B4-BE49-F238E27FC236}">
                <a16:creationId xmlns:a16="http://schemas.microsoft.com/office/drawing/2014/main" id="{A04FD4F6-0E7C-448A-9585-913BFB599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6513" y="693738"/>
            <a:ext cx="4932363" cy="619125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onderzoekend </a:t>
            </a:r>
            <a:r>
              <a:rPr lang="nl-NL" altLang="nl-NL" sz="2700" b="1" i="1">
                <a:ea typeface="ＭＳ Ｐゴシック" panose="020B0600070205080204" pitchFamily="34" charset="-128"/>
              </a:rPr>
              <a:t>(kritisch),</a:t>
            </a:r>
            <a:r>
              <a:rPr lang="nl-NL" altLang="nl-NL" sz="2700" b="1">
                <a:ea typeface="ＭＳ Ｐゴシック" panose="020B0600070205080204" pitchFamily="34" charset="-128"/>
              </a:rPr>
              <a:t> ontdekkend </a:t>
            </a:r>
            <a:r>
              <a:rPr lang="nl-NL" altLang="nl-NL" sz="2700" b="1" i="1">
                <a:ea typeface="ＭＳ Ｐゴシック" panose="020B0600070205080204" pitchFamily="34" charset="-128"/>
              </a:rPr>
              <a:t>(verwondering),</a:t>
            </a:r>
            <a:r>
              <a:rPr lang="nl-NL" altLang="nl-NL" sz="2700" b="1">
                <a:ea typeface="ＭＳ Ｐゴシック" panose="020B0600070205080204" pitchFamily="34" charset="-128"/>
              </a:rPr>
              <a:t> ontwerpend </a:t>
            </a:r>
            <a:r>
              <a:rPr lang="nl-NL" altLang="nl-NL" sz="2700" b="1" i="1">
                <a:ea typeface="ＭＳ Ｐゴシック" panose="020B0600070205080204" pitchFamily="34" charset="-128"/>
              </a:rPr>
              <a:t>(‘Willy Wortel’)</a:t>
            </a:r>
            <a:r>
              <a:rPr lang="nl-NL" altLang="nl-NL" sz="2700" b="1">
                <a:ea typeface="ＭＳ Ｐゴシック" panose="020B0600070205080204" pitchFamily="34" charset="-128"/>
              </a:rPr>
              <a:t>;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samenwerkend leren;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vanuit een rijke leeromgeving;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in samenhang </a:t>
            </a:r>
            <a:r>
              <a:rPr lang="nl-NL" altLang="nl-NL" sz="2700" b="1" i="1">
                <a:ea typeface="ＭＳ Ｐゴシック" panose="020B0600070205080204" pitchFamily="34" charset="-128"/>
              </a:rPr>
              <a:t>(alle vakken en doorlopend in de klas)</a:t>
            </a:r>
            <a:r>
              <a:rPr lang="nl-NL" altLang="nl-NL" sz="2700" b="1">
                <a:ea typeface="ＭＳ Ｐゴシック" panose="020B0600070205080204" pitchFamily="34" charset="-128"/>
              </a:rPr>
              <a:t>;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met je hele wezen </a:t>
            </a:r>
            <a:r>
              <a:rPr lang="nl-NL" altLang="nl-NL" sz="2700" b="1" i="1">
                <a:ea typeface="ＭＳ Ｐゴシック" panose="020B0600070205080204" pitchFamily="34" charset="-128"/>
              </a:rPr>
              <a:t>(hart-hoofd-handen; alle zintuigen én met al je talenten)</a:t>
            </a:r>
            <a:r>
              <a:rPr lang="nl-NL" altLang="nl-NL" sz="2700" b="1">
                <a:ea typeface="ＭＳ Ｐゴシック" panose="020B0600070205080204" pitchFamily="34" charset="-128"/>
              </a:rPr>
              <a:t>;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in de echte wereld, met echte professionals;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nl-NL" altLang="nl-NL" sz="2700" b="1">
                <a:ea typeface="ＭＳ Ｐゴシック" panose="020B0600070205080204" pitchFamily="34" charset="-128"/>
              </a:rPr>
              <a:t>bewegend leren </a:t>
            </a:r>
            <a:r>
              <a:rPr lang="nl-NL" altLang="nl-NL" sz="2700" b="1" i="1">
                <a:ea typeface="ＭＳ Ｐゴシック" panose="020B0600070205080204" pitchFamily="34" charset="-128"/>
              </a:rPr>
              <a:t>(blijft beter ‘plakken’ in je brein).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nl-NL" altLang="nl-NL" sz="1200">
              <a:ea typeface="ＭＳ Ｐゴシック" panose="020B0600070205080204" pitchFamily="34" charset="-128"/>
            </a:endParaRPr>
          </a:p>
        </p:txBody>
      </p:sp>
      <p:pic>
        <p:nvPicPr>
          <p:cNvPr id="27651" name="Tijdelijke aanduiding voor inhoud 2" descr="TL2014Jan31Klokkentest.jpg">
            <a:extLst>
              <a:ext uri="{FF2B5EF4-FFF2-40B4-BE49-F238E27FC236}">
                <a16:creationId xmlns:a16="http://schemas.microsoft.com/office/drawing/2014/main" id="{07331D52-8EAC-473F-B889-78E219AEF3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3375"/>
            <a:ext cx="4356100" cy="6048375"/>
          </a:xfrm>
        </p:spPr>
      </p:pic>
      <p:sp>
        <p:nvSpPr>
          <p:cNvPr id="27652" name="Tekstvak 1">
            <a:extLst>
              <a:ext uri="{FF2B5EF4-FFF2-40B4-BE49-F238E27FC236}">
                <a16:creationId xmlns:a16="http://schemas.microsoft.com/office/drawing/2014/main" id="{AF857027-97BE-4F1A-9354-F6E65F37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6372225"/>
            <a:ext cx="5761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i="1">
                <a:latin typeface="Arial" panose="020B0604020202020204" pitchFamily="34" charset="0"/>
              </a:rPr>
              <a:t>huiswerkopdracht: maak je eigen klok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>
            <a:extLst>
              <a:ext uri="{FF2B5EF4-FFF2-40B4-BE49-F238E27FC236}">
                <a16:creationId xmlns:a16="http://schemas.microsoft.com/office/drawing/2014/main" id="{7524E621-5C93-4922-8973-3355AD68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pic>
        <p:nvPicPr>
          <p:cNvPr id="29698" name="Tijdelijke aanduiding voor inhoud 4" descr="AHMASDefJPEGMiddel.jpg">
            <a:extLst>
              <a:ext uri="{FF2B5EF4-FFF2-40B4-BE49-F238E27FC236}">
                <a16:creationId xmlns:a16="http://schemas.microsoft.com/office/drawing/2014/main" id="{B36DBFC9-7A96-461C-B190-61924F6B6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0" b="-5600"/>
          <a:stretch>
            <a:fillRect/>
          </a:stretch>
        </p:blipFill>
        <p:spPr>
          <a:xfrm>
            <a:off x="2627313" y="0"/>
            <a:ext cx="6516687" cy="7173913"/>
          </a:xfrm>
        </p:spPr>
      </p:pic>
      <p:sp>
        <p:nvSpPr>
          <p:cNvPr id="29699" name="Tijdelijke aanduiding voor tekst 3">
            <a:extLst>
              <a:ext uri="{FF2B5EF4-FFF2-40B4-BE49-F238E27FC236}">
                <a16:creationId xmlns:a16="http://schemas.microsoft.com/office/drawing/2014/main" id="{EA33C5B0-D757-4314-ADEC-9690185EA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29700" name="Tekstvak 6">
            <a:extLst>
              <a:ext uri="{FF2B5EF4-FFF2-40B4-BE49-F238E27FC236}">
                <a16:creationId xmlns:a16="http://schemas.microsoft.com/office/drawing/2014/main" id="{1760AC65-B69D-4334-8E1B-6FE86328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749300"/>
            <a:ext cx="487521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>
                <a:solidFill>
                  <a:srgbClr val="FFFF00"/>
                </a:solidFill>
                <a:latin typeface="Arial" panose="020B0604020202020204" pitchFamily="34" charset="0"/>
              </a:rPr>
              <a:t>21st century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>
                <a:solidFill>
                  <a:srgbClr val="FFFF00"/>
                </a:solidFill>
                <a:latin typeface="Arial" panose="020B0604020202020204" pitchFamily="34" charset="0"/>
              </a:rPr>
              <a:t>learning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>
                <a:solidFill>
                  <a:srgbClr val="FFFF00"/>
                </a:solidFill>
                <a:latin typeface="Arial" panose="020B0604020202020204" pitchFamily="34" charset="0"/>
              </a:rPr>
              <a:t>skills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6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b="1" i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b="1" i="1">
                <a:solidFill>
                  <a:srgbClr val="FFFF00"/>
                </a:solidFill>
                <a:latin typeface="Arial" panose="020B0604020202020204" pitchFamily="34" charset="0"/>
              </a:rPr>
              <a:t>Alles lijkt aanwezig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b="1" i="1">
                <a:solidFill>
                  <a:srgbClr val="FFFF00"/>
                </a:solidFill>
                <a:latin typeface="Arial" panose="020B0604020202020204" pitchFamily="34" charset="0"/>
              </a:rPr>
              <a:t>behalve veel ICT </a:t>
            </a:r>
          </a:p>
        </p:txBody>
      </p:sp>
      <p:sp>
        <p:nvSpPr>
          <p:cNvPr id="29701" name="Tekstvak 1">
            <a:extLst>
              <a:ext uri="{FF2B5EF4-FFF2-40B4-BE49-F238E27FC236}">
                <a16:creationId xmlns:a16="http://schemas.microsoft.com/office/drawing/2014/main" id="{74F7CE52-F85D-44E9-A010-F6B87D093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-26988"/>
            <a:ext cx="7142162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 i="1">
                <a:solidFill>
                  <a:srgbClr val="CCFFCC"/>
                </a:solidFill>
                <a:latin typeface="Arial" panose="020B0604020202020204" pitchFamily="34" charset="0"/>
              </a:rPr>
              <a:t>Waar onderwijs naar moet kijken 1:</a:t>
            </a:r>
          </a:p>
        </p:txBody>
      </p:sp>
      <p:sp>
        <p:nvSpPr>
          <p:cNvPr id="29702" name="Tekstvak 1">
            <a:extLst>
              <a:ext uri="{FF2B5EF4-FFF2-40B4-BE49-F238E27FC236}">
                <a16:creationId xmlns:a16="http://schemas.microsoft.com/office/drawing/2014/main" id="{434FBFB4-F1A4-4610-84FF-34A1515BF4D7}"/>
              </a:ext>
            </a:extLst>
          </p:cNvPr>
          <p:cNvSpPr txBox="1">
            <a:spLocks noChangeArrowheads="1"/>
          </p:cNvSpPr>
          <p:nvPr/>
        </p:nvSpPr>
        <p:spPr bwMode="auto">
          <a:xfrm rot="2087604">
            <a:off x="65088" y="3332163"/>
            <a:ext cx="3171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>
                <a:solidFill>
                  <a:srgbClr val="FF0000"/>
                </a:solidFill>
                <a:latin typeface="Arial" panose="020B0604020202020204" pitchFamily="34" charset="0"/>
              </a:rPr>
              <a:t>Maar ook: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 i="1">
                <a:solidFill>
                  <a:srgbClr val="FF0000"/>
                </a:solidFill>
                <a:latin typeface="Arial" panose="020B0604020202020204" pitchFamily="34" charset="0"/>
              </a:rPr>
              <a:t>‘In welke wereld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 i="1">
                <a:solidFill>
                  <a:srgbClr val="FF0000"/>
                </a:solidFill>
                <a:latin typeface="Arial" panose="020B0604020202020204" pitchFamily="34" charset="0"/>
              </a:rPr>
              <a:t>willen wij leven?’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2947</TotalTime>
  <Words>795</Words>
  <Application>Microsoft Office PowerPoint</Application>
  <PresentationFormat>Diavoorstelling (4:3)</PresentationFormat>
  <Paragraphs>208</Paragraphs>
  <Slides>33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1" baseType="lpstr">
      <vt:lpstr>Arial</vt:lpstr>
      <vt:lpstr>ＭＳ Ｐゴシック</vt:lpstr>
      <vt:lpstr>Calibri</vt:lpstr>
      <vt:lpstr>Wingdings</vt:lpstr>
      <vt:lpstr>Zapf Dingbats</vt:lpstr>
      <vt:lpstr>Courier New</vt:lpstr>
      <vt:lpstr>Angsana New</vt:lpstr>
      <vt:lpstr>Office-thema</vt:lpstr>
      <vt:lpstr>PowerPoint-presentatie</vt:lpstr>
      <vt:lpstr>PowerPoint-presentatie</vt:lpstr>
      <vt:lpstr>PowerPoint-presentatie</vt:lpstr>
      <vt:lpstr>Techniek leren in de natuur - die alles ooit al uitgevonden heeft! -</vt:lpstr>
      <vt:lpstr>Algemene  motieven:</vt:lpstr>
      <vt:lpstr>De Basis:</vt:lpstr>
      <vt:lpstr>  In verbondenheid    met:</vt:lpstr>
      <vt:lpstr>Onderwijsprincipes:</vt:lpstr>
      <vt:lpstr>PowerPoint-presentatie</vt:lpstr>
      <vt:lpstr>Talentontwikkeling  (Gardner):</vt:lpstr>
      <vt:lpstr>PowerPoint-presentatie</vt:lpstr>
      <vt:lpstr> Wat doet het met de klas: </vt:lpstr>
      <vt:lpstr>PowerPoint-presentatie</vt:lpstr>
      <vt:lpstr>PowerPoint-presentatie</vt:lpstr>
      <vt:lpstr>Terugblikken:  dáár wordt het leren geoogst !</vt:lpstr>
      <vt:lpstr>PowerPoint-presentatie</vt:lpstr>
      <vt:lpstr> </vt:lpstr>
      <vt:lpstr>PowerPoint-presentatie</vt:lpstr>
      <vt:lpstr>PowerPoint-presentatie</vt:lpstr>
      <vt:lpstr>PowerPoint-presentatie</vt:lpstr>
      <vt:lpstr>Duurzame huisjes</vt:lpstr>
      <vt:lpstr>PowerPoint-presentatie</vt:lpstr>
      <vt:lpstr>Koeien en wilgen</vt:lpstr>
      <vt:lpstr>Knotwilg</vt:lpstr>
      <vt:lpstr>Levend bouwen</vt:lpstr>
      <vt:lpstr>Struinhut – natuur en techniek</vt:lpstr>
      <vt:lpstr>Wilgentenen snoeien</vt:lpstr>
      <vt:lpstr>Eigen hut bouwen - technieklandje</vt:lpstr>
      <vt:lpstr>PowerPoint-presentatie</vt:lpstr>
      <vt:lpstr>Praktisch uitgelicht TL</vt:lpstr>
      <vt:lpstr>PowerPoint-presentatie</vt:lpstr>
      <vt:lpstr>PowerPoint-presentatie</vt:lpstr>
      <vt:lpstr>PowerPoint-presentatie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Pjotr Timmerman</dc:creator>
  <cp:lastModifiedBy>Tycho Malmberg</cp:lastModifiedBy>
  <cp:revision>98</cp:revision>
  <cp:lastPrinted>2016-02-16T15:54:37Z</cp:lastPrinted>
  <dcterms:created xsi:type="dcterms:W3CDTF">2009-11-13T13:44:49Z</dcterms:created>
  <dcterms:modified xsi:type="dcterms:W3CDTF">2018-11-30T12:06:02Z</dcterms:modified>
</cp:coreProperties>
</file>